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70" r:id="rId3"/>
    <p:sldId id="371" r:id="rId4"/>
    <p:sldId id="372" r:id="rId5"/>
    <p:sldId id="290" r:id="rId6"/>
    <p:sldId id="291" r:id="rId7"/>
    <p:sldId id="292" r:id="rId8"/>
    <p:sldId id="293" r:id="rId9"/>
    <p:sldId id="294" r:id="rId10"/>
    <p:sldId id="327" r:id="rId11"/>
    <p:sldId id="295" r:id="rId12"/>
    <p:sldId id="376" r:id="rId13"/>
    <p:sldId id="296" r:id="rId14"/>
    <p:sldId id="361" r:id="rId15"/>
    <p:sldId id="297" r:id="rId16"/>
    <p:sldId id="377" r:id="rId17"/>
    <p:sldId id="359" r:id="rId18"/>
    <p:sldId id="362" r:id="rId19"/>
    <p:sldId id="300" r:id="rId20"/>
    <p:sldId id="301" r:id="rId21"/>
    <p:sldId id="305" r:id="rId22"/>
    <p:sldId id="308" r:id="rId23"/>
    <p:sldId id="310" r:id="rId24"/>
    <p:sldId id="309" r:id="rId25"/>
    <p:sldId id="328" r:id="rId26"/>
    <p:sldId id="379" r:id="rId27"/>
    <p:sldId id="322" r:id="rId28"/>
    <p:sldId id="364" r:id="rId29"/>
    <p:sldId id="332" r:id="rId30"/>
    <p:sldId id="323" r:id="rId31"/>
    <p:sldId id="331" r:id="rId32"/>
    <p:sldId id="333" r:id="rId33"/>
    <p:sldId id="366" r:id="rId34"/>
    <p:sldId id="335" r:id="rId35"/>
    <p:sldId id="367" r:id="rId36"/>
    <p:sldId id="382" r:id="rId37"/>
    <p:sldId id="383" r:id="rId38"/>
    <p:sldId id="334" r:id="rId39"/>
    <p:sldId id="381" r:id="rId40"/>
    <p:sldId id="369" r:id="rId41"/>
    <p:sldId id="330" r:id="rId42"/>
    <p:sldId id="358" r:id="rId43"/>
    <p:sldId id="349" r:id="rId44"/>
    <p:sldId id="363" r:id="rId45"/>
    <p:sldId id="341" r:id="rId46"/>
    <p:sldId id="344" r:id="rId47"/>
    <p:sldId id="345" r:id="rId48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00" autoAdjust="0"/>
    <p:restoredTop sz="94660"/>
  </p:normalViewPr>
  <p:slideViewPr>
    <p:cSldViewPr>
      <p:cViewPr varScale="1">
        <p:scale>
          <a:sx n="41" d="100"/>
          <a:sy n="41" d="100"/>
        </p:scale>
        <p:origin x="-1182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D636E-DEA1-4269-A0EA-A1CEB6BD5347}" type="datetimeFigureOut">
              <a:rPr lang="pt-PT" smtClean="0"/>
              <a:t>27-05-2011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BCABE-E1C5-4573-B453-12DA9A00F58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96771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D636E-DEA1-4269-A0EA-A1CEB6BD5347}" type="datetimeFigureOut">
              <a:rPr lang="pt-PT" smtClean="0"/>
              <a:t>27-05-2011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BCABE-E1C5-4573-B453-12DA9A00F58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38314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D636E-DEA1-4269-A0EA-A1CEB6BD5347}" type="datetimeFigureOut">
              <a:rPr lang="pt-PT" smtClean="0"/>
              <a:t>27-05-2011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BCABE-E1C5-4573-B453-12DA9A00F58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72161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D636E-DEA1-4269-A0EA-A1CEB6BD5347}" type="datetimeFigureOut">
              <a:rPr lang="pt-PT" smtClean="0"/>
              <a:t>27-05-2011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BCABE-E1C5-4573-B453-12DA9A00F58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7630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D636E-DEA1-4269-A0EA-A1CEB6BD5347}" type="datetimeFigureOut">
              <a:rPr lang="pt-PT" smtClean="0"/>
              <a:t>27-05-2011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BCABE-E1C5-4573-B453-12DA9A00F58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00178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D636E-DEA1-4269-A0EA-A1CEB6BD5347}" type="datetimeFigureOut">
              <a:rPr lang="pt-PT" smtClean="0"/>
              <a:t>27-05-2011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BCABE-E1C5-4573-B453-12DA9A00F58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4305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D636E-DEA1-4269-A0EA-A1CEB6BD5347}" type="datetimeFigureOut">
              <a:rPr lang="pt-PT" smtClean="0"/>
              <a:t>27-05-2011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BCABE-E1C5-4573-B453-12DA9A00F58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95624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D636E-DEA1-4269-A0EA-A1CEB6BD5347}" type="datetimeFigureOut">
              <a:rPr lang="pt-PT" smtClean="0"/>
              <a:t>27-05-2011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BCABE-E1C5-4573-B453-12DA9A00F58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921931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D636E-DEA1-4269-A0EA-A1CEB6BD5347}" type="datetimeFigureOut">
              <a:rPr lang="pt-PT" smtClean="0"/>
              <a:t>27-05-2011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BCABE-E1C5-4573-B453-12DA9A00F58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352966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D636E-DEA1-4269-A0EA-A1CEB6BD5347}" type="datetimeFigureOut">
              <a:rPr lang="pt-PT" smtClean="0"/>
              <a:t>27-05-2011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BCABE-E1C5-4573-B453-12DA9A00F58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06011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D636E-DEA1-4269-A0EA-A1CEB6BD5347}" type="datetimeFigureOut">
              <a:rPr lang="pt-PT" smtClean="0"/>
              <a:t>27-05-2011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BCABE-E1C5-4573-B453-12DA9A00F58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9735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3D636E-DEA1-4269-A0EA-A1CEB6BD5347}" type="datetimeFigureOut">
              <a:rPr lang="pt-PT" smtClean="0"/>
              <a:t>27-05-2011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BBCABE-E1C5-4573-B453-12DA9A00F58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42002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1628800"/>
            <a:ext cx="8062664" cy="2952328"/>
          </a:xfrm>
        </p:spPr>
        <p:txBody>
          <a:bodyPr>
            <a:noAutofit/>
          </a:bodyPr>
          <a:lstStyle/>
          <a:p>
            <a:pPr algn="l">
              <a:spcBef>
                <a:spcPts val="0"/>
              </a:spcBef>
              <a:buAutoNum type="arabicPeriod"/>
            </a:pPr>
            <a:r>
              <a:rPr lang="pt-PT" sz="3600" b="1" dirty="0" smtClean="0"/>
              <a:t> SITUAÇÃO </a:t>
            </a:r>
            <a:r>
              <a:rPr lang="pt-PT" sz="3600" b="1" dirty="0"/>
              <a:t>ENERGÉTICA </a:t>
            </a:r>
            <a:r>
              <a:rPr lang="pt-PT" sz="3600" b="1" dirty="0" smtClean="0"/>
              <a:t>MUNDIAL</a:t>
            </a:r>
            <a:br>
              <a:rPr lang="pt-PT" sz="3600" b="1" dirty="0" smtClean="0"/>
            </a:br>
            <a:r>
              <a:rPr lang="pt-PT" sz="3600" b="1" dirty="0" smtClean="0"/>
              <a:t>    E DEGRADAÇÃO DE ENERGIA</a:t>
            </a:r>
            <a:br>
              <a:rPr lang="pt-PT" sz="3600" b="1" dirty="0" smtClean="0"/>
            </a:br>
            <a:r>
              <a:rPr lang="pt-PT" sz="3600" b="1" dirty="0" smtClean="0"/>
              <a:t/>
            </a:r>
            <a:br>
              <a:rPr lang="pt-PT" sz="3600" b="1" dirty="0" smtClean="0"/>
            </a:br>
            <a:r>
              <a:rPr lang="pt-PT" sz="3600" b="1" dirty="0" smtClean="0"/>
              <a:t>2</a:t>
            </a:r>
            <a:r>
              <a:rPr lang="pt-PT" sz="3600" b="1" dirty="0"/>
              <a:t>. CONSERVAÇÃO DA ENERGIA</a:t>
            </a:r>
            <a:br>
              <a:rPr lang="pt-PT" sz="3600" b="1" dirty="0"/>
            </a:br>
            <a:endParaRPr lang="pt-PT" sz="3600" dirty="0"/>
          </a:p>
        </p:txBody>
      </p:sp>
      <p:sp>
        <p:nvSpPr>
          <p:cNvPr id="4" name="Subtítulo 2"/>
          <p:cNvSpPr txBox="1">
            <a:spLocks/>
          </p:cNvSpPr>
          <p:nvPr/>
        </p:nvSpPr>
        <p:spPr>
          <a:xfrm>
            <a:off x="810344" y="5301208"/>
            <a:ext cx="6858000" cy="914400"/>
          </a:xfrm>
          <a:prstGeom prst="rect">
            <a:avLst/>
          </a:prstGeom>
        </p:spPr>
        <p:txBody>
          <a:bodyPr>
            <a:noAutofit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>
              <a:buNone/>
            </a:pPr>
            <a:r>
              <a:rPr lang="pt-PT" sz="2000" dirty="0" smtClean="0"/>
              <a:t>Escola Secundária </a:t>
            </a:r>
            <a:r>
              <a:rPr lang="pt-PT" sz="2000" dirty="0"/>
              <a:t>M</a:t>
            </a:r>
            <a:r>
              <a:rPr lang="pt-PT" sz="2000" dirty="0" smtClean="0"/>
              <a:t>aria </a:t>
            </a:r>
            <a:r>
              <a:rPr lang="pt-PT" sz="2000" dirty="0"/>
              <a:t>L</a:t>
            </a:r>
            <a:r>
              <a:rPr lang="pt-PT" sz="2000" dirty="0" smtClean="0"/>
              <a:t>amas – Torres </a:t>
            </a:r>
            <a:r>
              <a:rPr lang="pt-PT" sz="2000" dirty="0"/>
              <a:t>N</a:t>
            </a:r>
            <a:r>
              <a:rPr lang="pt-PT" sz="2000" dirty="0" smtClean="0"/>
              <a:t>ovas</a:t>
            </a:r>
            <a:br>
              <a:rPr lang="pt-PT" sz="2000" dirty="0" smtClean="0"/>
            </a:br>
            <a:r>
              <a:rPr lang="pt-PT" sz="2000" dirty="0" smtClean="0"/>
              <a:t>Física e Química </a:t>
            </a:r>
            <a:r>
              <a:rPr lang="pt-PT" sz="2000" dirty="0"/>
              <a:t>A</a:t>
            </a:r>
            <a:r>
              <a:rPr lang="pt-PT" sz="2000" dirty="0" smtClean="0"/>
              <a:t> – 10º Ano</a:t>
            </a:r>
            <a:br>
              <a:rPr lang="pt-PT" sz="2000" dirty="0" smtClean="0"/>
            </a:br>
            <a:r>
              <a:rPr lang="pt-PT" sz="2000" dirty="0" smtClean="0"/>
              <a:t>Nelson Alves Correia</a:t>
            </a:r>
            <a:endParaRPr lang="pt-PT" sz="2000" dirty="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216024" y="519113"/>
            <a:ext cx="9036496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tIns="91440">
            <a:spAutoFit/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t-PT" sz="2400" b="1" dirty="0">
                <a:solidFill>
                  <a:srgbClr val="000000"/>
                </a:solidFill>
                <a:latin typeface="Calibri" charset="0"/>
              </a:rPr>
              <a:t>FÍSICA – </a:t>
            </a:r>
            <a:r>
              <a:rPr lang="pt-PT" sz="2400" b="1" dirty="0" smtClean="0">
                <a:solidFill>
                  <a:srgbClr val="000000"/>
                </a:solidFill>
                <a:latin typeface="Calibri" charset="0"/>
              </a:rPr>
              <a:t>MÓDULO </a:t>
            </a:r>
            <a:r>
              <a:rPr lang="pt-PT" sz="2400" b="1" dirty="0" smtClean="0">
                <a:solidFill>
                  <a:srgbClr val="000000"/>
                </a:solidFill>
                <a:latin typeface="Calibri" charset="0"/>
              </a:rPr>
              <a:t>INICIAL - </a:t>
            </a:r>
            <a:r>
              <a:rPr lang="pt-PT" sz="2400" b="1" dirty="0"/>
              <a:t>DAS FONTES DE ENERGIA </a:t>
            </a:r>
            <a:r>
              <a:rPr lang="pt-PT" sz="2400" b="1" dirty="0" smtClean="0"/>
              <a:t>AO UTILIZADOR</a:t>
            </a:r>
            <a:endParaRPr lang="pt-PT" sz="2400" b="1" dirty="0">
              <a:solidFill>
                <a:srgbClr val="000000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5110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PT" sz="3200" b="1" dirty="0" smtClean="0"/>
              <a:t>Situação Energética Mundial</a:t>
            </a:r>
            <a:r>
              <a:rPr lang="pt-PT" sz="3200" dirty="0" smtClean="0"/>
              <a:t> </a:t>
            </a:r>
            <a:endParaRPr lang="pt-PT" sz="32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PT" sz="2400" dirty="0" smtClean="0"/>
              <a:t>Estamos perante um </a:t>
            </a:r>
            <a:r>
              <a:rPr lang="pt-PT" sz="2400" b="1" dirty="0" smtClean="0"/>
              <a:t>problema energético </a:t>
            </a:r>
            <a:r>
              <a:rPr lang="pt-PT" sz="2400" dirty="0" smtClean="0"/>
              <a:t>mundial (crise energética) porque as fontes de </a:t>
            </a:r>
            <a:r>
              <a:rPr lang="pt-PT" sz="2400" dirty="0"/>
              <a:t>energia </a:t>
            </a:r>
            <a:r>
              <a:rPr lang="pt-PT" sz="2400" b="1" dirty="0"/>
              <a:t>não </a:t>
            </a:r>
            <a:r>
              <a:rPr lang="pt-PT" sz="2400" b="1" dirty="0" smtClean="0"/>
              <a:t>renováveis </a:t>
            </a:r>
            <a:r>
              <a:rPr lang="pt-PT" sz="2400" dirty="0" smtClean="0"/>
              <a:t>são muito</a:t>
            </a:r>
            <a:r>
              <a:rPr lang="pt-PT" sz="2400" b="1" dirty="0" smtClean="0"/>
              <a:t> poluentes</a:t>
            </a:r>
            <a:r>
              <a:rPr lang="pt-PT" sz="2400" dirty="0" smtClean="0"/>
              <a:t>, estão a </a:t>
            </a:r>
            <a:r>
              <a:rPr lang="pt-PT" sz="2400" b="1" dirty="0" smtClean="0"/>
              <a:t>alterar </a:t>
            </a:r>
            <a:r>
              <a:rPr lang="pt-PT" sz="2400" dirty="0" smtClean="0"/>
              <a:t>o</a:t>
            </a:r>
            <a:r>
              <a:rPr lang="pt-PT" sz="2400" b="1" dirty="0" smtClean="0"/>
              <a:t> clima</a:t>
            </a:r>
            <a:r>
              <a:rPr lang="pt-PT" sz="2400" dirty="0" smtClean="0"/>
              <a:t>, estão a</a:t>
            </a:r>
            <a:r>
              <a:rPr lang="pt-PT" sz="2400" b="1" dirty="0" smtClean="0"/>
              <a:t> esgotar-se </a:t>
            </a:r>
            <a:r>
              <a:rPr lang="pt-PT" sz="2400" dirty="0" smtClean="0"/>
              <a:t>e o seu </a:t>
            </a:r>
            <a:r>
              <a:rPr lang="pt-PT" sz="2400" b="1" dirty="0" smtClean="0"/>
              <a:t>preço </a:t>
            </a:r>
            <a:r>
              <a:rPr lang="pt-PT" sz="2400" dirty="0" smtClean="0"/>
              <a:t>está a </a:t>
            </a:r>
            <a:r>
              <a:rPr lang="pt-PT" sz="2400" b="1" dirty="0" smtClean="0"/>
              <a:t>aumentar</a:t>
            </a:r>
            <a:r>
              <a:rPr lang="pt-PT" sz="2400" dirty="0" smtClean="0"/>
              <a:t>.</a:t>
            </a:r>
          </a:p>
          <a:p>
            <a:pPr marL="0" indent="0">
              <a:buNone/>
            </a:pPr>
            <a:endParaRPr lang="pt-PT" dirty="0"/>
          </a:p>
          <a:p>
            <a:pPr marL="0" indent="0">
              <a:buNone/>
            </a:pPr>
            <a:r>
              <a:rPr lang="pt-PT" sz="2400" dirty="0"/>
              <a:t>É necessário utilizar as </a:t>
            </a:r>
            <a:r>
              <a:rPr lang="pt-PT" sz="2400" b="1" dirty="0"/>
              <a:t>fontes de energia renováveis </a:t>
            </a:r>
            <a:r>
              <a:rPr lang="pt-PT" sz="2400" dirty="0"/>
              <a:t>para </a:t>
            </a:r>
            <a:r>
              <a:rPr lang="pt-PT" sz="2400" b="1" dirty="0"/>
              <a:t>diminuir</a:t>
            </a:r>
            <a:r>
              <a:rPr lang="pt-PT" sz="2400" dirty="0"/>
              <a:t> a </a:t>
            </a:r>
            <a:r>
              <a:rPr lang="pt-PT" sz="2400" b="1" dirty="0"/>
              <a:t>poluição</a:t>
            </a:r>
            <a:r>
              <a:rPr lang="pt-PT" sz="2400" dirty="0"/>
              <a:t> e as emissões de </a:t>
            </a:r>
            <a:r>
              <a:rPr lang="pt-PT" sz="2400" b="1" dirty="0"/>
              <a:t>dióxido de carbono </a:t>
            </a:r>
            <a:r>
              <a:rPr lang="pt-PT" sz="2400" dirty="0"/>
              <a:t>(CO</a:t>
            </a:r>
            <a:r>
              <a:rPr lang="pt-PT" sz="2400" baseline="-25000" dirty="0"/>
              <a:t>2</a:t>
            </a:r>
            <a:r>
              <a:rPr lang="pt-PT" sz="2400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3760098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1143000"/>
          </a:xfrm>
        </p:spPr>
        <p:txBody>
          <a:bodyPr>
            <a:normAutofit/>
          </a:bodyPr>
          <a:lstStyle/>
          <a:p>
            <a:pPr algn="l"/>
            <a:r>
              <a:rPr lang="pt-PT" sz="3000" b="1" dirty="0" smtClean="0"/>
              <a:t>Transformações de Energia</a:t>
            </a:r>
            <a:endParaRPr lang="pt-PT" sz="30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PT" sz="2400" dirty="0" smtClean="0"/>
              <a:t>A </a:t>
            </a:r>
            <a:r>
              <a:rPr lang="pt-PT" sz="2400" dirty="0"/>
              <a:t>energia </a:t>
            </a:r>
            <a:r>
              <a:rPr lang="pt-PT" sz="2400" dirty="0" smtClean="0"/>
              <a:t>pode ser </a:t>
            </a:r>
            <a:r>
              <a:rPr lang="pt-PT" sz="2400" b="1" dirty="0" smtClean="0"/>
              <a:t>armazenada</a:t>
            </a:r>
            <a:r>
              <a:rPr lang="pt-PT" sz="2400" dirty="0" smtClean="0"/>
              <a:t>, </a:t>
            </a:r>
            <a:r>
              <a:rPr lang="pt-PT" sz="2400" b="1" dirty="0" smtClean="0"/>
              <a:t>transferida</a:t>
            </a:r>
            <a:r>
              <a:rPr lang="pt-PT" sz="2400" dirty="0" smtClean="0"/>
              <a:t> (</a:t>
            </a:r>
            <a:r>
              <a:rPr lang="pt-PT" sz="2400" dirty="0"/>
              <a:t>da fonte para o receptor</a:t>
            </a:r>
            <a:r>
              <a:rPr lang="pt-PT" sz="2400" dirty="0" smtClean="0"/>
              <a:t>) e </a:t>
            </a:r>
            <a:r>
              <a:rPr lang="pt-PT" sz="2400" b="1" dirty="0" smtClean="0"/>
              <a:t>transformada </a:t>
            </a:r>
            <a:r>
              <a:rPr lang="pt-PT" sz="2400" dirty="0" smtClean="0"/>
              <a:t>noutra forma de </a:t>
            </a:r>
            <a:r>
              <a:rPr lang="pt-PT" sz="2400" dirty="0"/>
              <a:t>energia</a:t>
            </a:r>
            <a:r>
              <a:rPr lang="pt-PT" sz="2400" dirty="0" smtClean="0"/>
              <a:t>.</a:t>
            </a:r>
            <a:endParaRPr lang="pt-PT" sz="2400" dirty="0"/>
          </a:p>
          <a:p>
            <a:pPr marL="0" indent="0">
              <a:buNone/>
            </a:pPr>
            <a:endParaRPr lang="pt-PT" sz="2400" dirty="0" smtClean="0"/>
          </a:p>
          <a:p>
            <a:pPr marL="0" indent="0">
              <a:buNone/>
            </a:pPr>
            <a:r>
              <a:rPr lang="pt-PT" sz="2400" dirty="0" smtClean="0"/>
              <a:t>Os </a:t>
            </a:r>
            <a:r>
              <a:rPr lang="pt-PT" sz="2400" b="1" dirty="0" smtClean="0"/>
              <a:t>aparelhos eléctricos </a:t>
            </a:r>
            <a:r>
              <a:rPr lang="pt-PT" sz="2400" dirty="0" smtClean="0"/>
              <a:t>transformam </a:t>
            </a:r>
            <a:r>
              <a:rPr lang="pt-PT" sz="2400" dirty="0"/>
              <a:t>a </a:t>
            </a:r>
            <a:r>
              <a:rPr lang="pt-PT" sz="2400" b="1" dirty="0"/>
              <a:t>energia eléctrica </a:t>
            </a:r>
            <a:r>
              <a:rPr lang="pt-PT" sz="2400" dirty="0"/>
              <a:t>em </a:t>
            </a:r>
            <a:r>
              <a:rPr lang="pt-PT" sz="2400" b="1" dirty="0"/>
              <a:t>energia radiante </a:t>
            </a:r>
            <a:r>
              <a:rPr lang="pt-PT" sz="2400" dirty="0"/>
              <a:t>(luz), </a:t>
            </a:r>
            <a:r>
              <a:rPr lang="pt-PT" sz="2400" b="1" dirty="0" smtClean="0"/>
              <a:t>energia interna </a:t>
            </a:r>
            <a:r>
              <a:rPr lang="pt-PT" sz="2400" dirty="0" smtClean="0"/>
              <a:t>(calor), </a:t>
            </a:r>
            <a:r>
              <a:rPr lang="pt-PT" sz="2400" b="1" dirty="0" smtClean="0"/>
              <a:t>energia mecânica</a:t>
            </a:r>
            <a:r>
              <a:rPr lang="pt-PT" sz="2400" dirty="0" smtClean="0"/>
              <a:t> </a:t>
            </a:r>
            <a:r>
              <a:rPr lang="pt-PT" sz="2400" dirty="0"/>
              <a:t>(movimento</a:t>
            </a:r>
            <a:r>
              <a:rPr lang="pt-PT" sz="2400" dirty="0" smtClean="0"/>
              <a:t>), </a:t>
            </a:r>
            <a:r>
              <a:rPr lang="pt-PT" sz="2400" b="1" dirty="0" smtClean="0"/>
              <a:t>energia sonora </a:t>
            </a:r>
            <a:r>
              <a:rPr lang="pt-PT" sz="2400" dirty="0" smtClean="0"/>
              <a:t>(som) e </a:t>
            </a:r>
            <a:r>
              <a:rPr lang="pt-PT" sz="2400" b="1" dirty="0" smtClean="0"/>
              <a:t>energia química </a:t>
            </a:r>
            <a:r>
              <a:rPr lang="pt-PT" sz="2400" dirty="0" smtClean="0"/>
              <a:t>(substâncias químicas das pilhas e baterias).</a:t>
            </a:r>
          </a:p>
        </p:txBody>
      </p:sp>
    </p:spTree>
    <p:extLst>
      <p:ext uri="{BB962C8B-B14F-4D97-AF65-F5344CB8AC3E}">
        <p14:creationId xmlns:p14="http://schemas.microsoft.com/office/powerpoint/2010/main" val="2158760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pt-PT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525354"/>
            <a:ext cx="7704855" cy="4711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1143000"/>
          </a:xfrm>
        </p:spPr>
        <p:txBody>
          <a:bodyPr>
            <a:normAutofit/>
          </a:bodyPr>
          <a:lstStyle/>
          <a:p>
            <a:pPr algn="l"/>
            <a:r>
              <a:rPr lang="pt-PT" sz="3000" b="1" dirty="0" smtClean="0"/>
              <a:t>Transformações de Energia</a:t>
            </a:r>
            <a:endParaRPr lang="pt-PT" sz="3000" dirty="0"/>
          </a:p>
        </p:txBody>
      </p:sp>
    </p:spTree>
    <p:extLst>
      <p:ext uri="{BB962C8B-B14F-4D97-AF65-F5344CB8AC3E}">
        <p14:creationId xmlns:p14="http://schemas.microsoft.com/office/powerpoint/2010/main" val="2744855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PT" sz="3200" b="1" dirty="0" smtClean="0"/>
              <a:t>Degradação de Energia</a:t>
            </a:r>
            <a:endParaRPr lang="pt-PT" sz="32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PT" sz="2400" b="1" dirty="0" smtClean="0"/>
              <a:t>Degradação </a:t>
            </a:r>
            <a:r>
              <a:rPr lang="pt-PT" sz="2400" b="1" dirty="0"/>
              <a:t>de </a:t>
            </a:r>
            <a:r>
              <a:rPr lang="pt-PT" sz="2400" b="1" dirty="0" smtClean="0"/>
              <a:t>energia</a:t>
            </a:r>
            <a:r>
              <a:rPr lang="pt-PT" sz="2400" b="1" dirty="0"/>
              <a:t> </a:t>
            </a:r>
            <a:r>
              <a:rPr lang="pt-PT" sz="2400" b="1" dirty="0" smtClean="0"/>
              <a:t>/ Energia dissipada </a:t>
            </a:r>
            <a:r>
              <a:rPr lang="pt-PT" sz="2400" dirty="0" smtClean="0"/>
              <a:t>(degradada) </a:t>
            </a:r>
            <a:r>
              <a:rPr lang="pt-PT" sz="2400" dirty="0"/>
              <a:t>–</a:t>
            </a:r>
            <a:r>
              <a:rPr lang="pt-PT" sz="2400" dirty="0" smtClean="0"/>
              <a:t> Energia </a:t>
            </a:r>
            <a:r>
              <a:rPr lang="pt-PT" sz="2400" dirty="0"/>
              <a:t>que se </a:t>
            </a:r>
            <a:r>
              <a:rPr lang="pt-PT" sz="2400" b="1" dirty="0"/>
              <a:t>perde</a:t>
            </a:r>
            <a:r>
              <a:rPr lang="pt-PT" sz="2400" dirty="0"/>
              <a:t> </a:t>
            </a:r>
            <a:r>
              <a:rPr lang="pt-PT" sz="2400" dirty="0" smtClean="0"/>
              <a:t>(dissipa ou degrada</a:t>
            </a:r>
            <a:r>
              <a:rPr lang="pt-PT" sz="2400" dirty="0"/>
              <a:t>) para o meio </a:t>
            </a:r>
            <a:r>
              <a:rPr lang="pt-PT" sz="2400" b="1" dirty="0" smtClean="0"/>
              <a:t>ambiente</a:t>
            </a:r>
            <a:r>
              <a:rPr lang="pt-PT" sz="2400" dirty="0" smtClean="0"/>
              <a:t>, durante as </a:t>
            </a:r>
            <a:r>
              <a:rPr lang="pt-PT" sz="2400" b="1" dirty="0" smtClean="0"/>
              <a:t>transferências</a:t>
            </a:r>
            <a:r>
              <a:rPr lang="pt-PT" sz="2400" dirty="0" smtClean="0"/>
              <a:t> e </a:t>
            </a:r>
            <a:r>
              <a:rPr lang="pt-PT" sz="2400" b="1" dirty="0" smtClean="0"/>
              <a:t>transformações de energia</a:t>
            </a:r>
            <a:r>
              <a:rPr lang="pt-PT" sz="2400" dirty="0" smtClean="0"/>
              <a:t>, normalmente na forma de </a:t>
            </a:r>
            <a:r>
              <a:rPr lang="pt-PT" sz="2400" b="1" dirty="0" smtClean="0"/>
              <a:t>calor</a:t>
            </a:r>
            <a:r>
              <a:rPr lang="pt-PT" sz="2400" dirty="0" smtClean="0"/>
              <a:t>, e que não é utilizada.</a:t>
            </a:r>
            <a:endParaRPr lang="pt-PT" sz="2400" dirty="0"/>
          </a:p>
          <a:p>
            <a:pPr marL="0" indent="0">
              <a:buNone/>
            </a:pPr>
            <a:endParaRPr lang="pt-PT" sz="2400" dirty="0" smtClean="0"/>
          </a:p>
          <a:p>
            <a:pPr marL="0" indent="0">
              <a:buNone/>
            </a:pPr>
            <a:r>
              <a:rPr lang="pt-PT" sz="2400" dirty="0" smtClean="0"/>
              <a:t>Quando se fornece energia (</a:t>
            </a:r>
            <a:r>
              <a:rPr lang="pt-PT" sz="2400" b="1" dirty="0" smtClean="0"/>
              <a:t>energia fornecida </a:t>
            </a:r>
            <a:r>
              <a:rPr lang="pt-PT" sz="2400" dirty="0" smtClean="0"/>
              <a:t>- </a:t>
            </a:r>
            <a:r>
              <a:rPr lang="pt-PT" sz="2400" dirty="0" err="1" smtClean="0"/>
              <a:t>E</a:t>
            </a:r>
            <a:r>
              <a:rPr lang="pt-PT" sz="2400" baseline="-25000" dirty="0" err="1" smtClean="0"/>
              <a:t>f</a:t>
            </a:r>
            <a:r>
              <a:rPr lang="pt-PT" sz="2400" dirty="0" smtClean="0"/>
              <a:t>) a </a:t>
            </a:r>
            <a:r>
              <a:rPr lang="pt-PT" sz="2400" dirty="0"/>
              <a:t>uma </a:t>
            </a:r>
            <a:r>
              <a:rPr lang="pt-PT" sz="2400" dirty="0" smtClean="0"/>
              <a:t>máquina, há </a:t>
            </a:r>
            <a:r>
              <a:rPr lang="pt-PT" sz="2400" dirty="0"/>
              <a:t>uma parte que é utilizada </a:t>
            </a:r>
            <a:r>
              <a:rPr lang="pt-PT" sz="2400" dirty="0" smtClean="0"/>
              <a:t>(</a:t>
            </a:r>
            <a:r>
              <a:rPr lang="pt-PT" sz="2400" b="1" dirty="0"/>
              <a:t>energia </a:t>
            </a:r>
            <a:r>
              <a:rPr lang="pt-PT" sz="2400" b="1" dirty="0" smtClean="0"/>
              <a:t>útil </a:t>
            </a:r>
            <a:r>
              <a:rPr lang="pt-PT" sz="2400" dirty="0" smtClean="0"/>
              <a:t>- E</a:t>
            </a:r>
            <a:r>
              <a:rPr lang="pt-PT" sz="2400" baseline="-25000" dirty="0" smtClean="0"/>
              <a:t>u</a:t>
            </a:r>
            <a:r>
              <a:rPr lang="pt-PT" sz="2400" dirty="0" smtClean="0"/>
              <a:t>)</a:t>
            </a:r>
            <a:br>
              <a:rPr lang="pt-PT" sz="2400" dirty="0" smtClean="0"/>
            </a:br>
            <a:r>
              <a:rPr lang="pt-PT" sz="2400" dirty="0" smtClean="0"/>
              <a:t>e outra parte </a:t>
            </a:r>
            <a:r>
              <a:rPr lang="pt-PT" sz="2400" dirty="0"/>
              <a:t>que não é </a:t>
            </a:r>
            <a:r>
              <a:rPr lang="pt-PT" sz="2400" dirty="0" smtClean="0"/>
              <a:t>utilizada (</a:t>
            </a:r>
            <a:r>
              <a:rPr lang="pt-PT" sz="2400" b="1" dirty="0" smtClean="0"/>
              <a:t>energia dissipada </a:t>
            </a:r>
            <a:r>
              <a:rPr lang="pt-PT" sz="2400" dirty="0" smtClean="0"/>
              <a:t>- E</a:t>
            </a:r>
            <a:r>
              <a:rPr lang="pt-PT" sz="2400" baseline="-25000" dirty="0" smtClean="0"/>
              <a:t>d</a:t>
            </a:r>
            <a:r>
              <a:rPr lang="pt-PT" sz="2400" dirty="0" smtClean="0"/>
              <a:t>):</a:t>
            </a:r>
            <a:endParaRPr lang="pt-PT" sz="2400" dirty="0"/>
          </a:p>
          <a:p>
            <a:pPr marL="0" indent="0" algn="ctr">
              <a:buNone/>
            </a:pPr>
            <a:r>
              <a:rPr lang="pt-PT" sz="2400" b="1" dirty="0" err="1" smtClean="0"/>
              <a:t>E</a:t>
            </a:r>
            <a:r>
              <a:rPr lang="pt-PT" sz="2400" b="1" baseline="-25000" dirty="0" err="1" smtClean="0"/>
              <a:t>f</a:t>
            </a:r>
            <a:r>
              <a:rPr lang="pt-PT" sz="2400" b="1" dirty="0" smtClean="0"/>
              <a:t> </a:t>
            </a:r>
            <a:r>
              <a:rPr lang="pt-PT" sz="2400" b="1" dirty="0"/>
              <a:t>= E</a:t>
            </a:r>
            <a:r>
              <a:rPr lang="pt-PT" sz="2400" b="1" baseline="-25000" dirty="0"/>
              <a:t>u</a:t>
            </a:r>
            <a:r>
              <a:rPr lang="pt-PT" sz="2400" b="1" dirty="0"/>
              <a:t> + </a:t>
            </a:r>
            <a:r>
              <a:rPr lang="pt-PT" sz="2400" b="1" dirty="0" smtClean="0"/>
              <a:t>E</a:t>
            </a:r>
            <a:r>
              <a:rPr lang="pt-PT" sz="2400" b="1" baseline="-25000" dirty="0" smtClean="0"/>
              <a:t>d</a:t>
            </a:r>
            <a:endParaRPr lang="pt-PT" sz="2400" b="1" baseline="-25000" dirty="0"/>
          </a:p>
        </p:txBody>
      </p:sp>
    </p:spTree>
    <p:extLst>
      <p:ext uri="{BB962C8B-B14F-4D97-AF65-F5344CB8AC3E}">
        <p14:creationId xmlns:p14="http://schemas.microsoft.com/office/powerpoint/2010/main" val="509451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PT" sz="3200" b="1" dirty="0" smtClean="0"/>
              <a:t>Degradação de Energia</a:t>
            </a:r>
            <a:endParaRPr lang="pt-PT" sz="32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438" b="91561"/>
          <a:stretch/>
        </p:blipFill>
        <p:spPr bwMode="auto">
          <a:xfrm>
            <a:off x="133709" y="1534096"/>
            <a:ext cx="8758771" cy="403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3" y="1866900"/>
            <a:ext cx="8982075" cy="312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5284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PT" sz="3200" b="1" dirty="0" smtClean="0"/>
              <a:t>Rendimento</a:t>
            </a:r>
            <a:endParaRPr lang="pt-PT" sz="32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PT" sz="2400" b="1" dirty="0"/>
              <a:t>R</a:t>
            </a:r>
            <a:r>
              <a:rPr lang="pt-PT" sz="2400" b="1" dirty="0" smtClean="0"/>
              <a:t>endimento </a:t>
            </a:r>
            <a:r>
              <a:rPr lang="pt-PT" sz="2400" dirty="0"/>
              <a:t>– </a:t>
            </a:r>
            <a:r>
              <a:rPr lang="pt-PT" sz="2400" dirty="0" smtClean="0"/>
              <a:t> É uma medida </a:t>
            </a:r>
            <a:r>
              <a:rPr lang="pt-PT" sz="2400" dirty="0"/>
              <a:t>da </a:t>
            </a:r>
            <a:r>
              <a:rPr lang="pt-PT" sz="2400" b="1" dirty="0"/>
              <a:t>eficiência</a:t>
            </a:r>
            <a:r>
              <a:rPr lang="pt-PT" sz="2400" dirty="0"/>
              <a:t> com que uma máquina utiliza a energia </a:t>
            </a:r>
            <a:r>
              <a:rPr lang="pt-PT" sz="2400" dirty="0" smtClean="0"/>
              <a:t>fornecida. Representa-se pela</a:t>
            </a:r>
            <a:br>
              <a:rPr lang="pt-PT" sz="2400" dirty="0" smtClean="0"/>
            </a:br>
            <a:r>
              <a:rPr lang="pt-PT" sz="2400" dirty="0" smtClean="0"/>
              <a:t>letra grega η (eta) e calcula-se em percentagem, dividindo a </a:t>
            </a:r>
            <a:r>
              <a:rPr lang="pt-PT" sz="2400" b="1" dirty="0"/>
              <a:t>energia útil </a:t>
            </a:r>
            <a:r>
              <a:rPr lang="pt-PT" sz="2400" dirty="0" smtClean="0"/>
              <a:t>(E</a:t>
            </a:r>
            <a:r>
              <a:rPr lang="pt-PT" sz="2400" baseline="-25000" dirty="0" smtClean="0"/>
              <a:t>u</a:t>
            </a:r>
            <a:r>
              <a:rPr lang="pt-PT" sz="2400" dirty="0" smtClean="0"/>
              <a:t>) pela </a:t>
            </a:r>
            <a:r>
              <a:rPr lang="pt-PT" sz="2400" b="1" dirty="0" smtClean="0"/>
              <a:t>energia </a:t>
            </a:r>
            <a:r>
              <a:rPr lang="pt-PT" sz="2400" b="1" dirty="0"/>
              <a:t>fornecida </a:t>
            </a:r>
            <a:r>
              <a:rPr lang="pt-PT" sz="2400" dirty="0" smtClean="0"/>
              <a:t>(</a:t>
            </a:r>
            <a:r>
              <a:rPr lang="pt-PT" sz="2400" dirty="0" err="1" smtClean="0"/>
              <a:t>E</a:t>
            </a:r>
            <a:r>
              <a:rPr lang="pt-PT" sz="2400" baseline="-25000" dirty="0" err="1" smtClean="0"/>
              <a:t>f</a:t>
            </a:r>
            <a:r>
              <a:rPr lang="pt-PT" sz="2400" dirty="0" smtClean="0"/>
              <a:t>): </a:t>
            </a:r>
          </a:p>
          <a:p>
            <a:pPr marL="0" indent="0" algn="ctr">
              <a:buNone/>
            </a:pPr>
            <a:r>
              <a:rPr lang="pt-PT" sz="2400" b="1" dirty="0" smtClean="0"/>
              <a:t>η = (E</a:t>
            </a:r>
            <a:r>
              <a:rPr lang="pt-PT" sz="2400" b="1" baseline="-25000" dirty="0" smtClean="0"/>
              <a:t>u </a:t>
            </a:r>
            <a:r>
              <a:rPr lang="pt-PT" sz="2400" b="1" dirty="0" smtClean="0"/>
              <a:t>/ </a:t>
            </a:r>
            <a:r>
              <a:rPr lang="pt-PT" sz="2400" b="1" dirty="0" err="1" smtClean="0"/>
              <a:t>E</a:t>
            </a:r>
            <a:r>
              <a:rPr lang="pt-PT" sz="2400" b="1" baseline="-25000" dirty="0" err="1" smtClean="0"/>
              <a:t>f</a:t>
            </a:r>
            <a:r>
              <a:rPr lang="pt-PT" sz="2400" b="1" dirty="0" smtClean="0"/>
              <a:t>) </a:t>
            </a:r>
            <a:r>
              <a:rPr lang="pt-PT" sz="2400" b="1" dirty="0"/>
              <a:t>x 100</a:t>
            </a:r>
          </a:p>
          <a:p>
            <a:pPr marL="0" indent="0">
              <a:spcBef>
                <a:spcPts val="0"/>
              </a:spcBef>
              <a:buNone/>
            </a:pPr>
            <a:endParaRPr lang="pt-PT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pt-PT" sz="2400" dirty="0" smtClean="0"/>
              <a:t>O </a:t>
            </a:r>
            <a:r>
              <a:rPr lang="pt-PT" sz="2400" b="1" dirty="0"/>
              <a:t>rendimento</a:t>
            </a:r>
            <a:r>
              <a:rPr lang="pt-PT" sz="2400" dirty="0"/>
              <a:t> </a:t>
            </a:r>
            <a:r>
              <a:rPr lang="pt-PT" sz="2400" dirty="0" smtClean="0"/>
              <a:t>de uma </a:t>
            </a:r>
            <a:r>
              <a:rPr lang="pt-PT" sz="2400" dirty="0"/>
              <a:t>transferência ou </a:t>
            </a:r>
            <a:r>
              <a:rPr lang="pt-PT" sz="2400" dirty="0" smtClean="0"/>
              <a:t>transformação </a:t>
            </a:r>
            <a:r>
              <a:rPr lang="pt-PT" sz="2400" dirty="0"/>
              <a:t>de </a:t>
            </a:r>
            <a:r>
              <a:rPr lang="pt-PT" sz="2400" dirty="0" smtClean="0"/>
              <a:t>energia e de uma máquina é </a:t>
            </a:r>
            <a:r>
              <a:rPr lang="pt-PT" sz="2400" dirty="0"/>
              <a:t>sempre </a:t>
            </a:r>
            <a:r>
              <a:rPr lang="pt-PT" sz="2400" b="1" dirty="0"/>
              <a:t>inferior a 100</a:t>
            </a:r>
            <a:r>
              <a:rPr lang="pt-PT" sz="2400" b="1" dirty="0" smtClean="0"/>
              <a:t>%</a:t>
            </a:r>
            <a:r>
              <a:rPr lang="pt-PT" sz="2400" dirty="0" smtClean="0"/>
              <a:t>,</a:t>
            </a:r>
            <a:br>
              <a:rPr lang="pt-PT" sz="2400" dirty="0" smtClean="0"/>
            </a:br>
            <a:r>
              <a:rPr lang="pt-PT" sz="2400" dirty="0" smtClean="0"/>
              <a:t>porque existe sempre </a:t>
            </a:r>
            <a:r>
              <a:rPr lang="pt-PT" sz="2400" b="1" dirty="0" smtClean="0"/>
              <a:t>energia dissipada </a:t>
            </a:r>
            <a:r>
              <a:rPr lang="pt-PT" sz="2400" dirty="0" smtClean="0"/>
              <a:t>(degradação de energia) e a </a:t>
            </a:r>
            <a:r>
              <a:rPr lang="pt-PT" sz="2400" b="1" dirty="0" err="1" smtClean="0"/>
              <a:t>E</a:t>
            </a:r>
            <a:r>
              <a:rPr lang="pt-PT" sz="2400" b="1" baseline="-25000" dirty="0" err="1" smtClean="0"/>
              <a:t>f</a:t>
            </a:r>
            <a:r>
              <a:rPr lang="pt-PT" sz="2400" dirty="0" smtClean="0"/>
              <a:t> &gt; </a:t>
            </a:r>
            <a:r>
              <a:rPr lang="pt-PT" sz="2400" b="1" dirty="0" smtClean="0"/>
              <a:t>E</a:t>
            </a:r>
            <a:r>
              <a:rPr lang="pt-PT" sz="2400" b="1" baseline="-25000" dirty="0" smtClean="0"/>
              <a:t>u</a:t>
            </a:r>
            <a:r>
              <a:rPr lang="pt-PT" sz="2400" dirty="0"/>
              <a:t> </a:t>
            </a:r>
            <a:r>
              <a:rPr lang="pt-PT" sz="2400" dirty="0" smtClean="0"/>
              <a:t>. Se uma máquina </a:t>
            </a:r>
            <a:r>
              <a:rPr lang="pt-PT" sz="2400" dirty="0"/>
              <a:t>transformasse toda a energia </a:t>
            </a:r>
            <a:r>
              <a:rPr lang="pt-PT" sz="2400" dirty="0" smtClean="0"/>
              <a:t>fornecida </a:t>
            </a:r>
            <a:r>
              <a:rPr lang="pt-PT" sz="2400" dirty="0"/>
              <a:t>em energia </a:t>
            </a:r>
            <a:r>
              <a:rPr lang="pt-PT" sz="2400" dirty="0" smtClean="0"/>
              <a:t>útil (</a:t>
            </a:r>
            <a:r>
              <a:rPr lang="pt-PT" sz="2400" b="1" dirty="0" smtClean="0"/>
              <a:t>E</a:t>
            </a:r>
            <a:r>
              <a:rPr lang="pt-PT" sz="2400" b="1" baseline="-25000" dirty="0" smtClean="0"/>
              <a:t>d</a:t>
            </a:r>
            <a:r>
              <a:rPr lang="pt-PT" sz="2400" dirty="0" smtClean="0"/>
              <a:t> = 0), </a:t>
            </a:r>
            <a:r>
              <a:rPr lang="pt-PT" sz="2400" dirty="0"/>
              <a:t>o seu rendimento seria </a:t>
            </a:r>
            <a:r>
              <a:rPr lang="pt-PT" sz="2400" b="1" dirty="0" smtClean="0"/>
              <a:t>100%.</a:t>
            </a:r>
            <a:endParaRPr lang="pt-PT" sz="2400" b="1" dirty="0"/>
          </a:p>
        </p:txBody>
      </p:sp>
    </p:spTree>
    <p:extLst>
      <p:ext uri="{BB962C8B-B14F-4D97-AF65-F5344CB8AC3E}">
        <p14:creationId xmlns:p14="http://schemas.microsoft.com/office/powerpoint/2010/main" val="1917978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pt-PT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19491"/>
            <a:ext cx="8136904" cy="46309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pt-PT" sz="3200" b="1" dirty="0" smtClean="0"/>
              <a:t>Rendimento</a:t>
            </a:r>
            <a:endParaRPr lang="pt-PT" sz="3200" dirty="0"/>
          </a:p>
        </p:txBody>
      </p:sp>
    </p:spTree>
    <p:extLst>
      <p:ext uri="{BB962C8B-B14F-4D97-AF65-F5344CB8AC3E}">
        <p14:creationId xmlns:p14="http://schemas.microsoft.com/office/powerpoint/2010/main" val="3134993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PT" sz="3200" b="1" dirty="0" smtClean="0"/>
              <a:t>Rendimento</a:t>
            </a:r>
            <a:endParaRPr lang="pt-PT" sz="32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438" b="25802"/>
          <a:stretch/>
        </p:blipFill>
        <p:spPr bwMode="auto">
          <a:xfrm>
            <a:off x="133709" y="1534096"/>
            <a:ext cx="8758771" cy="3551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1317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PT" sz="3200" b="1" dirty="0" smtClean="0"/>
              <a:t>Rendimento</a:t>
            </a:r>
            <a:endParaRPr lang="pt-PT" sz="32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292" y="1484784"/>
            <a:ext cx="8537172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0432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PT" sz="3200" b="1" dirty="0" smtClean="0"/>
              <a:t>Uso Racional de Energia</a:t>
            </a:r>
            <a:endParaRPr lang="pt-PT" sz="32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PT" sz="2400" dirty="0" smtClean="0"/>
              <a:t>No dia-a-dia</a:t>
            </a:r>
            <a:r>
              <a:rPr lang="pt-PT" sz="2400" dirty="0"/>
              <a:t>, </a:t>
            </a:r>
            <a:r>
              <a:rPr lang="pt-PT" sz="2400" dirty="0" smtClean="0"/>
              <a:t>devemos </a:t>
            </a:r>
            <a:r>
              <a:rPr lang="pt-PT" sz="2400" b="1" dirty="0" smtClean="0"/>
              <a:t>poupar energia</a:t>
            </a:r>
            <a:r>
              <a:rPr lang="pt-PT" sz="2400" dirty="0" smtClean="0"/>
              <a:t>:</a:t>
            </a:r>
          </a:p>
          <a:p>
            <a:r>
              <a:rPr lang="pt-PT" sz="2400" dirty="0"/>
              <a:t>S</a:t>
            </a:r>
            <a:r>
              <a:rPr lang="pt-PT" sz="2400" dirty="0" smtClean="0"/>
              <a:t>eguir </a:t>
            </a:r>
            <a:r>
              <a:rPr lang="pt-PT" sz="2400" dirty="0"/>
              <a:t>a política dos três </a:t>
            </a:r>
            <a:r>
              <a:rPr lang="pt-PT" sz="2400" dirty="0" smtClean="0"/>
              <a:t>R </a:t>
            </a:r>
            <a:r>
              <a:rPr lang="pt-PT" sz="2400" dirty="0"/>
              <a:t>– Reciclar, Reutilizar e </a:t>
            </a:r>
            <a:r>
              <a:rPr lang="pt-PT" sz="2400" dirty="0" smtClean="0"/>
              <a:t>Reduzir;</a:t>
            </a:r>
            <a:endParaRPr lang="pt-PT" sz="2400" dirty="0"/>
          </a:p>
          <a:p>
            <a:r>
              <a:rPr lang="pt-PT" sz="2400" dirty="0" smtClean="0"/>
              <a:t>Aproveitar </a:t>
            </a:r>
            <a:r>
              <a:rPr lang="pt-PT" sz="2400" dirty="0"/>
              <a:t>a luz do dia para </a:t>
            </a:r>
            <a:r>
              <a:rPr lang="pt-PT" sz="2400" dirty="0" smtClean="0"/>
              <a:t>trabalhar, </a:t>
            </a:r>
            <a:r>
              <a:rPr lang="pt-PT" sz="2400" dirty="0"/>
              <a:t>em vez de </a:t>
            </a:r>
            <a:r>
              <a:rPr lang="pt-PT" sz="2400" dirty="0" smtClean="0"/>
              <a:t>acender lâmpadas;</a:t>
            </a:r>
          </a:p>
          <a:p>
            <a:r>
              <a:rPr lang="pt-PT" sz="2400" dirty="0" smtClean="0"/>
              <a:t>Desligar </a:t>
            </a:r>
            <a:r>
              <a:rPr lang="pt-PT" sz="2400" dirty="0"/>
              <a:t>as luzes e electrodomésticos que não </a:t>
            </a:r>
            <a:r>
              <a:rPr lang="pt-PT" sz="2400" dirty="0" smtClean="0"/>
              <a:t>estamos a </a:t>
            </a:r>
            <a:r>
              <a:rPr lang="pt-PT" sz="2400" dirty="0"/>
              <a:t>utilizar; </a:t>
            </a:r>
          </a:p>
          <a:p>
            <a:r>
              <a:rPr lang="pt-PT" sz="2400" dirty="0" smtClean="0"/>
              <a:t>Desligar </a:t>
            </a:r>
            <a:r>
              <a:rPr lang="pt-PT" sz="2400" dirty="0"/>
              <a:t>a televisão e a aparelhagem no botão. </a:t>
            </a:r>
            <a:r>
              <a:rPr lang="pt-PT" sz="2400" dirty="0" smtClean="0"/>
              <a:t>Em</a:t>
            </a:r>
            <a:r>
              <a:rPr lang="pt-PT" sz="2400" i="1" dirty="0" smtClean="0"/>
              <a:t> </a:t>
            </a:r>
            <a:r>
              <a:rPr lang="pt-PT" sz="2400" i="1" dirty="0"/>
              <a:t>stand-</a:t>
            </a:r>
            <a:r>
              <a:rPr lang="pt-PT" sz="2400" i="1" dirty="0" err="1"/>
              <a:t>by</a:t>
            </a:r>
            <a:r>
              <a:rPr lang="pt-PT" sz="2400" dirty="0"/>
              <a:t>, eles </a:t>
            </a:r>
            <a:r>
              <a:rPr lang="pt-PT" sz="2400" dirty="0" smtClean="0"/>
              <a:t>gastam </a:t>
            </a:r>
            <a:r>
              <a:rPr lang="pt-PT" sz="2400" dirty="0"/>
              <a:t>entre 10% a 60% da energia eléctrica que gastariam se estivessem ligados; </a:t>
            </a:r>
          </a:p>
          <a:p>
            <a:r>
              <a:rPr lang="pt-PT" sz="2400" dirty="0"/>
              <a:t>Não </a:t>
            </a:r>
            <a:r>
              <a:rPr lang="pt-PT" sz="2400" dirty="0" smtClean="0"/>
              <a:t>colocar </a:t>
            </a:r>
            <a:r>
              <a:rPr lang="pt-PT" sz="2400" dirty="0"/>
              <a:t>comida quente ou morna no </a:t>
            </a:r>
            <a:r>
              <a:rPr lang="pt-PT" sz="2400" dirty="0" smtClean="0"/>
              <a:t>frigorífico;</a:t>
            </a:r>
            <a:endParaRPr lang="pt-PT" sz="2400" dirty="0"/>
          </a:p>
        </p:txBody>
      </p:sp>
    </p:spTree>
    <p:extLst>
      <p:ext uri="{BB962C8B-B14F-4D97-AF65-F5344CB8AC3E}">
        <p14:creationId xmlns:p14="http://schemas.microsoft.com/office/powerpoint/2010/main" val="1505115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PT" sz="3200" b="1" dirty="0" smtClean="0"/>
              <a:t>Objectivos</a:t>
            </a:r>
            <a:endParaRPr lang="pt-PT" sz="32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PT" sz="2400" dirty="0"/>
              <a:t>Analisar e comparar dados relativos a estimativas de </a:t>
            </a:r>
            <a:r>
              <a:rPr lang="pt-PT" sz="2400" dirty="0" smtClean="0"/>
              <a:t>consumo </a:t>
            </a:r>
            <a:r>
              <a:rPr lang="pt-PT" sz="2400" dirty="0"/>
              <a:t>energético nas principais actividades humanas e reconhecer a necessidade de utilização de energias renováveis. </a:t>
            </a:r>
          </a:p>
          <a:p>
            <a:pPr marL="0" indent="0">
              <a:buNone/>
            </a:pPr>
            <a:r>
              <a:rPr lang="pt-PT" sz="2400" dirty="0"/>
              <a:t>Indicar vantagens e inconvenientes da utilização de energias renováveis e não renováveis. </a:t>
            </a:r>
          </a:p>
          <a:p>
            <a:pPr marL="0" indent="0">
              <a:buNone/>
            </a:pPr>
            <a:r>
              <a:rPr lang="pt-PT" sz="2400" dirty="0"/>
              <a:t>Associar a qualquer processo de transferência ou de transformação de energia um rendimento sempre inferior a 100% (degradação de energia). </a:t>
            </a:r>
          </a:p>
          <a:p>
            <a:pPr marL="0" indent="0">
              <a:buNone/>
            </a:pPr>
            <a:r>
              <a:rPr lang="pt-PT" sz="2400" dirty="0"/>
              <a:t>Identificar factores que contribuem para o uso racional das fontes de energia</a:t>
            </a:r>
            <a:r>
              <a:rPr lang="pt-PT" sz="2400" dirty="0" smtClean="0"/>
              <a:t>.</a:t>
            </a:r>
            <a:endParaRPr lang="pt-PT" sz="2400" dirty="0"/>
          </a:p>
        </p:txBody>
      </p:sp>
    </p:spTree>
    <p:extLst>
      <p:ext uri="{BB962C8B-B14F-4D97-AF65-F5344CB8AC3E}">
        <p14:creationId xmlns:p14="http://schemas.microsoft.com/office/powerpoint/2010/main" val="1995952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PT" sz="3200" b="1" dirty="0" smtClean="0"/>
              <a:t>Uso Racional de Energia</a:t>
            </a:r>
            <a:endParaRPr lang="pt-PT" sz="32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PT" sz="2400" dirty="0"/>
              <a:t>Utilizar as máquinas de lavar louça e roupa apenas quando estiverem completamente cheias;</a:t>
            </a:r>
          </a:p>
          <a:p>
            <a:r>
              <a:rPr lang="pt-PT" sz="2400" dirty="0"/>
              <a:t>À noite, no Inverno, fechar as cortinas para minimizar as trocas de calor do interior para o exterior, através das janelas;</a:t>
            </a:r>
          </a:p>
          <a:p>
            <a:r>
              <a:rPr lang="pt-PT" sz="2400" dirty="0"/>
              <a:t>Descer a temperatura do aquecimento em 1 </a:t>
            </a:r>
            <a:r>
              <a:rPr lang="pt-PT" sz="2400" dirty="0" err="1"/>
              <a:t>ºC</a:t>
            </a:r>
            <a:r>
              <a:rPr lang="pt-PT" sz="2400" dirty="0"/>
              <a:t>. Será o suficiente para reduzir em cerca de 10% as despesas energéticas em gás ou </a:t>
            </a:r>
            <a:r>
              <a:rPr lang="pt-PT" sz="2400" dirty="0" smtClean="0"/>
              <a:t>electricidade.</a:t>
            </a:r>
            <a:endParaRPr lang="pt-PT" sz="2400" dirty="0"/>
          </a:p>
          <a:p>
            <a:endParaRPr lang="pt-PT" sz="2400" dirty="0"/>
          </a:p>
        </p:txBody>
      </p:sp>
    </p:spTree>
    <p:extLst>
      <p:ext uri="{BB962C8B-B14F-4D97-AF65-F5344CB8AC3E}">
        <p14:creationId xmlns:p14="http://schemas.microsoft.com/office/powerpoint/2010/main" val="2397639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PT" sz="3200" b="1" dirty="0" smtClean="0"/>
              <a:t>Sistemas</a:t>
            </a:r>
            <a:endParaRPr lang="pt-PT" sz="32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pt-PT" sz="2400" b="1" dirty="0" smtClean="0"/>
              <a:t>Sistema</a:t>
            </a:r>
            <a:r>
              <a:rPr lang="pt-PT" sz="2400" dirty="0" smtClean="0"/>
              <a:t> </a:t>
            </a:r>
            <a:r>
              <a:rPr lang="pt-PT" sz="2400" dirty="0"/>
              <a:t>–</a:t>
            </a:r>
            <a:r>
              <a:rPr lang="pt-PT" sz="2400" dirty="0" smtClean="0"/>
              <a:t> </a:t>
            </a:r>
            <a:r>
              <a:rPr lang="pt-PT" sz="2400" dirty="0"/>
              <a:t>Um corpo, ou um conjunto de corpos, limitado por uma fronteira real ou </a:t>
            </a:r>
            <a:r>
              <a:rPr lang="pt-PT" sz="2400" dirty="0" smtClean="0"/>
              <a:t>imaginária.</a:t>
            </a:r>
          </a:p>
          <a:p>
            <a:pPr marL="0" indent="0">
              <a:buNone/>
            </a:pPr>
            <a:endParaRPr lang="pt-PT" sz="2400" dirty="0"/>
          </a:p>
          <a:p>
            <a:pPr marL="0" indent="0">
              <a:buNone/>
            </a:pPr>
            <a:r>
              <a:rPr lang="pt-PT" sz="2400" b="1" dirty="0" smtClean="0"/>
              <a:t>Vizinhança</a:t>
            </a:r>
            <a:r>
              <a:rPr lang="pt-PT" sz="2400" dirty="0" smtClean="0"/>
              <a:t> </a:t>
            </a:r>
            <a:r>
              <a:rPr lang="pt-PT" sz="2400" dirty="0"/>
              <a:t>–</a:t>
            </a:r>
            <a:r>
              <a:rPr lang="pt-PT" sz="2400" dirty="0" smtClean="0"/>
              <a:t> </a:t>
            </a:r>
            <a:r>
              <a:rPr lang="pt-PT" sz="2400" dirty="0"/>
              <a:t>Porção do Universo que rodeia o sistema e com o qual este pode interagir</a:t>
            </a:r>
            <a:r>
              <a:rPr lang="pt-PT" sz="2400" dirty="0" smtClean="0"/>
              <a:t>.</a:t>
            </a:r>
          </a:p>
          <a:p>
            <a:pPr marL="0" indent="0">
              <a:buNone/>
            </a:pPr>
            <a:endParaRPr lang="pt-PT" sz="2400" dirty="0"/>
          </a:p>
          <a:p>
            <a:pPr marL="0" indent="0">
              <a:buNone/>
            </a:pPr>
            <a:r>
              <a:rPr lang="pt-PT" sz="2400" b="1" dirty="0" smtClean="0"/>
              <a:t>Fronteira</a:t>
            </a:r>
            <a:r>
              <a:rPr lang="pt-PT" sz="2400" dirty="0" smtClean="0"/>
              <a:t> – Superfície </a:t>
            </a:r>
            <a:r>
              <a:rPr lang="pt-PT" sz="2400" dirty="0"/>
              <a:t>real ou imaginária que separa o sistema da sua </a:t>
            </a:r>
            <a:r>
              <a:rPr lang="pt-PT" sz="2400" dirty="0" smtClean="0"/>
              <a:t>vizinhança.</a:t>
            </a:r>
          </a:p>
          <a:p>
            <a:pPr marL="0" indent="0">
              <a:buNone/>
            </a:pPr>
            <a:endParaRPr lang="pt-PT" sz="2400" dirty="0"/>
          </a:p>
          <a:p>
            <a:pPr marL="0" indent="0">
              <a:buNone/>
            </a:pPr>
            <a:r>
              <a:rPr lang="pt-PT" sz="2400" dirty="0" smtClean="0"/>
              <a:t>O sistema pode </a:t>
            </a:r>
            <a:r>
              <a:rPr lang="pt-PT" sz="2400" b="1" dirty="0" smtClean="0"/>
              <a:t>trocar matéria </a:t>
            </a:r>
            <a:r>
              <a:rPr lang="pt-PT" sz="2400" dirty="0" smtClean="0"/>
              <a:t>e</a:t>
            </a:r>
            <a:r>
              <a:rPr lang="pt-PT" sz="2400" b="1" dirty="0" smtClean="0"/>
              <a:t> energia </a:t>
            </a:r>
            <a:r>
              <a:rPr lang="pt-PT" sz="2400" dirty="0"/>
              <a:t>com a </a:t>
            </a:r>
            <a:r>
              <a:rPr lang="pt-PT" sz="2400" dirty="0" smtClean="0"/>
              <a:t>vizinhança através da fronteira.</a:t>
            </a:r>
            <a:endParaRPr lang="pt-PT" sz="2400" dirty="0"/>
          </a:p>
        </p:txBody>
      </p:sp>
    </p:spTree>
    <p:extLst>
      <p:ext uri="{BB962C8B-B14F-4D97-AF65-F5344CB8AC3E}">
        <p14:creationId xmlns:p14="http://schemas.microsoft.com/office/powerpoint/2010/main" val="2283618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pPr algn="l"/>
            <a:r>
              <a:rPr lang="pt-PT" sz="3200" b="1" dirty="0" smtClean="0"/>
              <a:t>Sistemas</a:t>
            </a:r>
            <a:endParaRPr lang="pt-PT" sz="3200" b="1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PT" sz="2400" dirty="0" smtClean="0"/>
              <a:t>O </a:t>
            </a:r>
            <a:r>
              <a:rPr lang="pt-PT" sz="2400" dirty="0"/>
              <a:t>sistema </a:t>
            </a:r>
            <a:r>
              <a:rPr lang="pt-PT" sz="2400" dirty="0" smtClean="0"/>
              <a:t>é classificado de acordo com as </a:t>
            </a:r>
            <a:r>
              <a:rPr lang="pt-PT" sz="2400" b="1" dirty="0" smtClean="0"/>
              <a:t>trocas </a:t>
            </a:r>
            <a:r>
              <a:rPr lang="pt-PT" sz="2400" dirty="0" smtClean="0"/>
              <a:t>de</a:t>
            </a:r>
            <a:r>
              <a:rPr lang="pt-PT" sz="2400" b="1" dirty="0" smtClean="0"/>
              <a:t> </a:t>
            </a:r>
            <a:r>
              <a:rPr lang="pt-PT" sz="2400" b="1" dirty="0"/>
              <a:t>matéria </a:t>
            </a:r>
            <a:r>
              <a:rPr lang="pt-PT" sz="2400" dirty="0"/>
              <a:t>e </a:t>
            </a:r>
            <a:r>
              <a:rPr lang="pt-PT" sz="2400" b="1" dirty="0"/>
              <a:t>energia</a:t>
            </a:r>
            <a:r>
              <a:rPr lang="pt-PT" sz="2400" dirty="0"/>
              <a:t> </a:t>
            </a:r>
            <a:r>
              <a:rPr lang="pt-PT" sz="2400" dirty="0" smtClean="0"/>
              <a:t>que ocorrem com a </a:t>
            </a:r>
            <a:r>
              <a:rPr lang="pt-PT" sz="2400" dirty="0"/>
              <a:t>sua </a:t>
            </a:r>
            <a:r>
              <a:rPr lang="pt-PT" sz="2400" dirty="0" smtClean="0"/>
              <a:t>vizinhança: </a:t>
            </a:r>
          </a:p>
          <a:p>
            <a:r>
              <a:rPr lang="pt-PT" sz="2400" b="1" dirty="0" smtClean="0"/>
              <a:t>Aberto</a:t>
            </a:r>
            <a:r>
              <a:rPr lang="pt-PT" sz="2400" dirty="0" smtClean="0"/>
              <a:t> – Existem </a:t>
            </a:r>
            <a:r>
              <a:rPr lang="pt-PT" sz="2400" dirty="0"/>
              <a:t>trocas de matéria e </a:t>
            </a:r>
            <a:r>
              <a:rPr lang="pt-PT" sz="2400" dirty="0" smtClean="0"/>
              <a:t>energia;</a:t>
            </a:r>
          </a:p>
          <a:p>
            <a:r>
              <a:rPr lang="pt-PT" sz="2400" b="1" dirty="0" smtClean="0"/>
              <a:t>Fechado</a:t>
            </a:r>
            <a:r>
              <a:rPr lang="pt-PT" sz="2400" dirty="0" smtClean="0"/>
              <a:t> – </a:t>
            </a:r>
            <a:r>
              <a:rPr lang="pt-PT" sz="2400" dirty="0"/>
              <a:t>Existem trocas de </a:t>
            </a:r>
            <a:r>
              <a:rPr lang="pt-PT" sz="2400" dirty="0" smtClean="0"/>
              <a:t>energia, mas não existem</a:t>
            </a:r>
            <a:br>
              <a:rPr lang="pt-PT" sz="2400" dirty="0" smtClean="0"/>
            </a:br>
            <a:r>
              <a:rPr lang="pt-PT" sz="2400" dirty="0" smtClean="0"/>
              <a:t>trocas de matéria;</a:t>
            </a:r>
          </a:p>
          <a:p>
            <a:r>
              <a:rPr lang="pt-PT" sz="2400" b="1" dirty="0" smtClean="0"/>
              <a:t>Isolado</a:t>
            </a:r>
            <a:r>
              <a:rPr lang="pt-PT" sz="2400" dirty="0" smtClean="0"/>
              <a:t> </a:t>
            </a:r>
            <a:r>
              <a:rPr lang="pt-PT" sz="2400" dirty="0"/>
              <a:t>– Não existem trocas de matéria e </a:t>
            </a:r>
            <a:r>
              <a:rPr lang="pt-PT" sz="2400" dirty="0" smtClean="0"/>
              <a:t>energia</a:t>
            </a:r>
            <a:r>
              <a:rPr lang="pt-PT" sz="2400" dirty="0"/>
              <a:t>.</a:t>
            </a:r>
          </a:p>
          <a:p>
            <a:pPr marL="0" indent="0">
              <a:buNone/>
            </a:pPr>
            <a:endParaRPr lang="pt-PT" sz="2400" dirty="0"/>
          </a:p>
        </p:txBody>
      </p:sp>
      <p:pic>
        <p:nvPicPr>
          <p:cNvPr id="5" name="Marcador de Posição de Conteúdo 3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3933056"/>
            <a:ext cx="2232248" cy="2080195"/>
          </a:xfrm>
          <a:prstGeom prst="rect">
            <a:avLst/>
          </a:prstGeom>
        </p:spPr>
      </p:pic>
      <p:pic>
        <p:nvPicPr>
          <p:cNvPr id="6" name="Imagem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3933056"/>
            <a:ext cx="2705100" cy="2085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m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3933056"/>
            <a:ext cx="1981620" cy="2094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3203848" y="6021288"/>
            <a:ext cx="262778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Sistema fechado</a:t>
            </a:r>
            <a:endParaRPr kumimoji="0" lang="pt-PT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683568" y="6021288"/>
            <a:ext cx="269979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Sistema </a:t>
            </a:r>
            <a:r>
              <a:rPr lang="pt-PT" sz="20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abert</a:t>
            </a:r>
            <a:r>
              <a:rPr kumimoji="0" lang="pt-PT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o</a:t>
            </a:r>
            <a:endParaRPr kumimoji="0" lang="pt-PT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ângulo 9"/>
          <p:cNvSpPr/>
          <p:nvPr/>
        </p:nvSpPr>
        <p:spPr>
          <a:xfrm>
            <a:off x="6148142" y="4941168"/>
            <a:ext cx="159221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pt-PT" sz="12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Aquário dentro de uma caixa </a:t>
            </a:r>
            <a:r>
              <a:rPr lang="pt-PT" sz="12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térmica</a:t>
            </a:r>
            <a:br>
              <a:rPr lang="pt-PT" sz="12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lang="pt-PT" sz="12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(feita de um </a:t>
            </a:r>
            <a:r>
              <a:rPr lang="pt-PT" sz="12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material </a:t>
            </a:r>
            <a:r>
              <a:rPr lang="pt-PT" sz="12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isolador </a:t>
            </a:r>
            <a:r>
              <a:rPr lang="pt-PT" sz="12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do calor)</a:t>
            </a:r>
            <a:endParaRPr lang="pt-PT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6048672" y="6021288"/>
            <a:ext cx="262778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Sistema isolado</a:t>
            </a:r>
            <a:endParaRPr kumimoji="0" lang="pt-PT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3788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PT" sz="3200" b="1" dirty="0" smtClean="0"/>
              <a:t>Energia dos Sistemas</a:t>
            </a:r>
            <a:endParaRPr lang="pt-PT" sz="3200" b="1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PT" sz="2400" b="1" dirty="0"/>
              <a:t>Energia </a:t>
            </a:r>
            <a:r>
              <a:rPr lang="pt-PT" sz="2400" b="1" dirty="0" smtClean="0"/>
              <a:t>cinética </a:t>
            </a:r>
            <a:r>
              <a:rPr lang="pt-PT" sz="2400" dirty="0" smtClean="0"/>
              <a:t>(</a:t>
            </a:r>
            <a:r>
              <a:rPr lang="pt-PT" sz="2400" dirty="0" err="1" smtClean="0"/>
              <a:t>E</a:t>
            </a:r>
            <a:r>
              <a:rPr lang="pt-PT" sz="2400" baseline="-25000" dirty="0" err="1" smtClean="0"/>
              <a:t>c</a:t>
            </a:r>
            <a:r>
              <a:rPr lang="pt-PT" sz="2400" dirty="0" smtClean="0"/>
              <a:t>)</a:t>
            </a:r>
            <a:r>
              <a:rPr lang="pt-PT" sz="2400" b="1" dirty="0" smtClean="0"/>
              <a:t> </a:t>
            </a:r>
            <a:r>
              <a:rPr lang="pt-PT" sz="2400" dirty="0" smtClean="0"/>
              <a:t>– Energia </a:t>
            </a:r>
            <a:r>
              <a:rPr lang="pt-PT" sz="2400" dirty="0"/>
              <a:t>associada ao movimento dos </a:t>
            </a:r>
            <a:r>
              <a:rPr lang="pt-PT" sz="2400" dirty="0" smtClean="0"/>
              <a:t>corpos. O </a:t>
            </a:r>
            <a:r>
              <a:rPr lang="pt-PT" sz="2400" dirty="0"/>
              <a:t>seu valor </a:t>
            </a:r>
            <a:r>
              <a:rPr lang="pt-PT" sz="2400" dirty="0" smtClean="0"/>
              <a:t>aumenta com a </a:t>
            </a:r>
            <a:r>
              <a:rPr lang="pt-PT" sz="2400" dirty="0"/>
              <a:t>massa e </a:t>
            </a:r>
            <a:r>
              <a:rPr lang="pt-PT" sz="2400" dirty="0" smtClean="0"/>
              <a:t>a </a:t>
            </a:r>
            <a:r>
              <a:rPr lang="pt-PT" sz="2400" dirty="0"/>
              <a:t>velocidade do corpo</a:t>
            </a:r>
            <a:r>
              <a:rPr lang="pt-PT" sz="2400" dirty="0" smtClean="0"/>
              <a:t>.</a:t>
            </a:r>
          </a:p>
          <a:p>
            <a:pPr marL="0" indent="0">
              <a:spcBef>
                <a:spcPts val="0"/>
              </a:spcBef>
              <a:buNone/>
            </a:pPr>
            <a:endParaRPr lang="pt-PT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pt-PT" sz="2400" b="1" dirty="0"/>
              <a:t>Energia </a:t>
            </a:r>
            <a:r>
              <a:rPr lang="pt-PT" sz="2400" b="1" dirty="0" smtClean="0"/>
              <a:t>potencial </a:t>
            </a:r>
            <a:r>
              <a:rPr lang="pt-PT" sz="2400" dirty="0"/>
              <a:t>(</a:t>
            </a:r>
            <a:r>
              <a:rPr lang="pt-PT" sz="2400" dirty="0" err="1" smtClean="0"/>
              <a:t>E</a:t>
            </a:r>
            <a:r>
              <a:rPr lang="pt-PT" sz="2400" baseline="-25000" dirty="0" err="1" smtClean="0"/>
              <a:t>p</a:t>
            </a:r>
            <a:r>
              <a:rPr lang="pt-PT" sz="2400" dirty="0" smtClean="0"/>
              <a:t>) – </a:t>
            </a:r>
            <a:r>
              <a:rPr lang="pt-PT" sz="2400" dirty="0"/>
              <a:t>Energia associada ao campo de forças existente no </a:t>
            </a:r>
            <a:r>
              <a:rPr lang="pt-PT" sz="2400" dirty="0" smtClean="0"/>
              <a:t>sistema, que </a:t>
            </a:r>
            <a:r>
              <a:rPr lang="pt-PT" sz="2400" dirty="0"/>
              <a:t>está </a:t>
            </a:r>
            <a:r>
              <a:rPr lang="pt-PT" sz="2400" dirty="0" smtClean="0"/>
              <a:t>armazenada no corpo e que </a:t>
            </a:r>
            <a:r>
              <a:rPr lang="pt-PT" sz="2400" dirty="0"/>
              <a:t>pode ser </a:t>
            </a:r>
            <a:r>
              <a:rPr lang="pt-PT" sz="2400" dirty="0" smtClean="0"/>
              <a:t>utilizada. A energia potencial pode ser gravítica</a:t>
            </a:r>
            <a:r>
              <a:rPr lang="pt-PT" sz="2400" dirty="0"/>
              <a:t>, </a:t>
            </a:r>
            <a:r>
              <a:rPr lang="pt-PT" sz="2400" dirty="0" smtClean="0"/>
              <a:t>magnética, eléctrica, química, nuclear e elástica.</a:t>
            </a:r>
            <a:endParaRPr lang="pt-PT" sz="2400" dirty="0" smtClean="0">
              <a:solidFill>
                <a:srgbClr val="FF0000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endParaRPr lang="pt-PT" sz="2400" dirty="0"/>
          </a:p>
          <a:p>
            <a:pPr marL="0" indent="0">
              <a:spcBef>
                <a:spcPts val="0"/>
              </a:spcBef>
              <a:buNone/>
            </a:pPr>
            <a:r>
              <a:rPr lang="pt-PT" sz="2400" dirty="0"/>
              <a:t>A </a:t>
            </a:r>
            <a:r>
              <a:rPr lang="pt-PT" sz="2400" b="1" dirty="0"/>
              <a:t>unidade SI </a:t>
            </a:r>
            <a:r>
              <a:rPr lang="pt-PT" sz="2400" dirty="0"/>
              <a:t>de </a:t>
            </a:r>
            <a:r>
              <a:rPr lang="pt-PT" sz="2400" dirty="0" smtClean="0"/>
              <a:t>energia é </a:t>
            </a:r>
            <a:r>
              <a:rPr lang="pt-PT" sz="2400" dirty="0"/>
              <a:t>o </a:t>
            </a:r>
            <a:r>
              <a:rPr lang="pt-PT" sz="2400" b="1" dirty="0"/>
              <a:t>joule</a:t>
            </a:r>
            <a:r>
              <a:rPr lang="pt-PT" sz="2400" dirty="0"/>
              <a:t> (J</a:t>
            </a:r>
            <a:r>
              <a:rPr lang="pt-PT" sz="2400" dirty="0" smtClean="0"/>
              <a:t>).</a:t>
            </a:r>
            <a:endParaRPr lang="pt-PT" sz="2400" dirty="0"/>
          </a:p>
        </p:txBody>
      </p:sp>
    </p:spTree>
    <p:extLst>
      <p:ext uri="{BB962C8B-B14F-4D97-AF65-F5344CB8AC3E}">
        <p14:creationId xmlns:p14="http://schemas.microsoft.com/office/powerpoint/2010/main" val="33587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PT" sz="3200" b="1" dirty="0" smtClean="0"/>
              <a:t>Energia dos Sistemas</a:t>
            </a:r>
            <a:endParaRPr lang="pt-PT" sz="32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PT" sz="2400" dirty="0" smtClean="0"/>
              <a:t>Os sistemas possuem energia </a:t>
            </a:r>
            <a:r>
              <a:rPr lang="pt-PT" sz="2400" dirty="0"/>
              <a:t>a nível </a:t>
            </a:r>
            <a:r>
              <a:rPr lang="pt-PT" sz="2400" b="1" dirty="0" smtClean="0"/>
              <a:t>macroscópico </a:t>
            </a:r>
            <a:r>
              <a:rPr lang="pt-PT" sz="2400" dirty="0"/>
              <a:t>e a </a:t>
            </a:r>
            <a:r>
              <a:rPr lang="pt-PT" sz="2400" dirty="0" smtClean="0"/>
              <a:t>nível </a:t>
            </a:r>
            <a:r>
              <a:rPr lang="pt-PT" sz="2400" b="1" dirty="0" smtClean="0"/>
              <a:t>microscópico</a:t>
            </a:r>
            <a:r>
              <a:rPr lang="pt-PT" sz="2400" dirty="0" smtClean="0"/>
              <a:t>.</a:t>
            </a:r>
            <a:endParaRPr lang="pt-PT" sz="2400" dirty="0"/>
          </a:p>
          <a:p>
            <a:pPr marL="0" indent="0">
              <a:buNone/>
            </a:pPr>
            <a:endParaRPr lang="pt-PT" sz="2400" dirty="0" smtClean="0"/>
          </a:p>
          <a:p>
            <a:pPr marL="0" indent="0">
              <a:buNone/>
            </a:pPr>
            <a:r>
              <a:rPr lang="pt-PT" sz="2400" b="1" dirty="0" smtClean="0"/>
              <a:t>Energia mecânica </a:t>
            </a:r>
            <a:r>
              <a:rPr lang="pt-PT" sz="2400" dirty="0" smtClean="0"/>
              <a:t>(E</a:t>
            </a:r>
            <a:r>
              <a:rPr lang="pt-PT" sz="2400" baseline="-25000" dirty="0" smtClean="0"/>
              <a:t>m</a:t>
            </a:r>
            <a:r>
              <a:rPr lang="pt-PT" sz="2400" dirty="0" smtClean="0"/>
              <a:t>) – Soma </a:t>
            </a:r>
            <a:r>
              <a:rPr lang="pt-PT" sz="2400" dirty="0"/>
              <a:t>da energia </a:t>
            </a:r>
            <a:r>
              <a:rPr lang="pt-PT" sz="2400" dirty="0" smtClean="0"/>
              <a:t>cinética macroscópica do sistema </a:t>
            </a:r>
            <a:r>
              <a:rPr lang="pt-PT" sz="2400" dirty="0"/>
              <a:t>com a </a:t>
            </a:r>
            <a:r>
              <a:rPr lang="pt-PT" sz="2400" dirty="0" smtClean="0"/>
              <a:t>sua energia potencial:   </a:t>
            </a:r>
            <a:r>
              <a:rPr lang="pt-PT" sz="2400" b="1" dirty="0" smtClean="0"/>
              <a:t>E</a:t>
            </a:r>
            <a:r>
              <a:rPr lang="pt-PT" sz="2400" b="1" baseline="-25000" dirty="0" smtClean="0"/>
              <a:t>m</a:t>
            </a:r>
            <a:r>
              <a:rPr lang="pt-PT" sz="2400" b="1" dirty="0" smtClean="0"/>
              <a:t> </a:t>
            </a:r>
            <a:r>
              <a:rPr lang="pt-PT" sz="2400" b="1" dirty="0"/>
              <a:t>= </a:t>
            </a:r>
            <a:r>
              <a:rPr lang="pt-PT" sz="2400" b="1" dirty="0" err="1" smtClean="0"/>
              <a:t>E</a:t>
            </a:r>
            <a:r>
              <a:rPr lang="pt-PT" sz="2400" b="1" baseline="-25000" dirty="0" err="1" smtClean="0"/>
              <a:t>c</a:t>
            </a:r>
            <a:r>
              <a:rPr lang="pt-PT" sz="2400" b="1" dirty="0" smtClean="0"/>
              <a:t> + </a:t>
            </a:r>
            <a:r>
              <a:rPr lang="pt-PT" sz="2400" b="1" dirty="0" err="1" smtClean="0"/>
              <a:t>E</a:t>
            </a:r>
            <a:r>
              <a:rPr lang="pt-PT" sz="2400" b="1" baseline="-25000" dirty="0" err="1" smtClean="0"/>
              <a:t>p</a:t>
            </a:r>
            <a:r>
              <a:rPr lang="pt-PT" sz="2400" b="1" dirty="0" smtClean="0"/>
              <a:t> </a:t>
            </a:r>
            <a:endParaRPr lang="pt-PT" sz="2400" b="1" dirty="0"/>
          </a:p>
          <a:p>
            <a:pPr marL="0" indent="0">
              <a:buNone/>
            </a:pPr>
            <a:endParaRPr lang="pt-PT" sz="2400" dirty="0" smtClean="0"/>
          </a:p>
          <a:p>
            <a:pPr marL="0" indent="0">
              <a:buNone/>
            </a:pPr>
            <a:r>
              <a:rPr lang="pt-PT" sz="2400" b="1" dirty="0" smtClean="0"/>
              <a:t>Energia </a:t>
            </a:r>
            <a:r>
              <a:rPr lang="pt-PT" sz="2400" b="1" dirty="0"/>
              <a:t>interna </a:t>
            </a:r>
            <a:r>
              <a:rPr lang="pt-PT" sz="2400" dirty="0" smtClean="0"/>
              <a:t>(</a:t>
            </a:r>
            <a:r>
              <a:rPr lang="pt-PT" sz="2400" dirty="0"/>
              <a:t>E</a:t>
            </a:r>
            <a:r>
              <a:rPr lang="pt-PT" sz="2400" baseline="-25000" dirty="0"/>
              <a:t>i</a:t>
            </a:r>
            <a:r>
              <a:rPr lang="pt-PT" sz="2400" dirty="0" smtClean="0"/>
              <a:t> </a:t>
            </a:r>
            <a:r>
              <a:rPr lang="pt-PT" sz="2400" dirty="0"/>
              <a:t>ou U) </a:t>
            </a:r>
            <a:r>
              <a:rPr lang="pt-PT" sz="2400" dirty="0" smtClean="0"/>
              <a:t>– </a:t>
            </a:r>
            <a:r>
              <a:rPr lang="pt-PT" sz="2400" dirty="0"/>
              <a:t>Soma </a:t>
            </a:r>
            <a:r>
              <a:rPr lang="pt-PT" sz="2400" dirty="0" smtClean="0"/>
              <a:t>das energias cinética e </a:t>
            </a:r>
            <a:r>
              <a:rPr lang="pt-PT" sz="2400" dirty="0"/>
              <a:t>potencial microscópica </a:t>
            </a:r>
            <a:r>
              <a:rPr lang="pt-PT" sz="2400" dirty="0" smtClean="0"/>
              <a:t>de todas as partículas (</a:t>
            </a:r>
            <a:r>
              <a:rPr lang="pt-PT" sz="2400" dirty="0"/>
              <a:t>corpúsculos</a:t>
            </a:r>
            <a:r>
              <a:rPr lang="pt-PT" sz="2400" dirty="0" smtClean="0"/>
              <a:t>) </a:t>
            </a:r>
            <a:r>
              <a:rPr lang="pt-PT" sz="2400" dirty="0"/>
              <a:t>do </a:t>
            </a:r>
            <a:r>
              <a:rPr lang="pt-PT" sz="2400" dirty="0" smtClean="0"/>
              <a:t>sistema </a:t>
            </a:r>
            <a:r>
              <a:rPr lang="pt-PT" sz="2400" dirty="0"/>
              <a:t>(átomos, moléculas e iões</a:t>
            </a:r>
            <a:r>
              <a:rPr lang="pt-PT" sz="2400" dirty="0" smtClean="0"/>
              <a:t>), que se encontram em constante movimento:   </a:t>
            </a:r>
            <a:r>
              <a:rPr lang="pt-PT" sz="2400" b="1" dirty="0" smtClean="0"/>
              <a:t>E</a:t>
            </a:r>
            <a:r>
              <a:rPr lang="pt-PT" sz="2400" b="1" baseline="-25000" dirty="0" smtClean="0"/>
              <a:t>i</a:t>
            </a:r>
            <a:r>
              <a:rPr lang="pt-PT" sz="2400" b="1" dirty="0" smtClean="0"/>
              <a:t> </a:t>
            </a:r>
            <a:r>
              <a:rPr lang="pt-PT" sz="2400" b="1" dirty="0"/>
              <a:t>= </a:t>
            </a:r>
            <a:r>
              <a:rPr lang="pt-PT" sz="2400" b="1" dirty="0" err="1"/>
              <a:t>E</a:t>
            </a:r>
            <a:r>
              <a:rPr lang="pt-PT" sz="2400" b="1" baseline="-25000" dirty="0" err="1"/>
              <a:t>c</a:t>
            </a:r>
            <a:r>
              <a:rPr lang="pt-PT" sz="2400" b="1" dirty="0"/>
              <a:t> + </a:t>
            </a:r>
            <a:r>
              <a:rPr lang="pt-PT" sz="2400" b="1" dirty="0" err="1" smtClean="0"/>
              <a:t>E</a:t>
            </a:r>
            <a:r>
              <a:rPr lang="pt-PT" sz="2400" b="1" baseline="-25000" dirty="0" err="1" smtClean="0"/>
              <a:t>p</a:t>
            </a:r>
            <a:endParaRPr lang="pt-PT" sz="2400" b="1" dirty="0"/>
          </a:p>
        </p:txBody>
      </p:sp>
    </p:spTree>
    <p:extLst>
      <p:ext uri="{BB962C8B-B14F-4D97-AF65-F5344CB8AC3E}">
        <p14:creationId xmlns:p14="http://schemas.microsoft.com/office/powerpoint/2010/main" val="704645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PT" sz="3200" b="1" dirty="0" smtClean="0"/>
              <a:t>Energia dos Sistemas</a:t>
            </a:r>
            <a:endParaRPr lang="pt-PT" sz="32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pt-PT" sz="2400" dirty="0" smtClean="0"/>
          </a:p>
          <a:p>
            <a:pPr marL="0" indent="0">
              <a:buNone/>
            </a:pPr>
            <a:endParaRPr lang="pt-PT" sz="2400" dirty="0"/>
          </a:p>
          <a:p>
            <a:pPr marL="0" indent="0">
              <a:buNone/>
            </a:pPr>
            <a:endParaRPr lang="pt-PT" sz="2400" dirty="0" smtClean="0"/>
          </a:p>
          <a:p>
            <a:pPr marL="0" indent="0">
              <a:buNone/>
            </a:pPr>
            <a:endParaRPr lang="pt-PT" sz="2400" dirty="0"/>
          </a:p>
          <a:p>
            <a:pPr marL="0" indent="0">
              <a:buNone/>
            </a:pPr>
            <a:endParaRPr lang="pt-PT" sz="2400" dirty="0" smtClean="0"/>
          </a:p>
          <a:p>
            <a:pPr marL="0" indent="0">
              <a:buNone/>
            </a:pPr>
            <a:endParaRPr lang="pt-PT" sz="2400" dirty="0"/>
          </a:p>
          <a:p>
            <a:pPr marL="0" indent="0">
              <a:buNone/>
            </a:pPr>
            <a:endParaRPr lang="pt-PT" sz="2400" dirty="0" smtClean="0"/>
          </a:p>
          <a:p>
            <a:pPr marL="0" indent="0">
              <a:buNone/>
            </a:pPr>
            <a:endParaRPr lang="pt-PT" sz="2600" dirty="0"/>
          </a:p>
          <a:p>
            <a:pPr marL="0" indent="0">
              <a:buNone/>
            </a:pPr>
            <a:r>
              <a:rPr lang="pt-PT" sz="2600" dirty="0" smtClean="0"/>
              <a:t>A </a:t>
            </a:r>
            <a:r>
              <a:rPr lang="pt-PT" sz="2600" b="1" dirty="0"/>
              <a:t>energia interna </a:t>
            </a:r>
            <a:r>
              <a:rPr lang="pt-PT" sz="2600" dirty="0"/>
              <a:t>depende da </a:t>
            </a:r>
            <a:r>
              <a:rPr lang="pt-PT" sz="2600" b="1" dirty="0" smtClean="0"/>
              <a:t>massa</a:t>
            </a:r>
            <a:r>
              <a:rPr lang="pt-PT" sz="2600" dirty="0" smtClean="0"/>
              <a:t> (</a:t>
            </a:r>
            <a:r>
              <a:rPr lang="pt-PT" sz="2600" dirty="0"/>
              <a:t>quantidade de </a:t>
            </a:r>
            <a:r>
              <a:rPr lang="pt-PT" sz="2600" dirty="0" smtClean="0"/>
              <a:t>matéria</a:t>
            </a:r>
            <a:br>
              <a:rPr lang="pt-PT" sz="2600" dirty="0" smtClean="0"/>
            </a:br>
            <a:r>
              <a:rPr lang="pt-PT" sz="2600" dirty="0" smtClean="0"/>
              <a:t>ou número de partículas com energia), </a:t>
            </a:r>
            <a:r>
              <a:rPr lang="pt-PT" sz="2600" dirty="0"/>
              <a:t>do </a:t>
            </a:r>
            <a:r>
              <a:rPr lang="pt-PT" sz="2600" b="1" dirty="0"/>
              <a:t>tipo de matéria </a:t>
            </a:r>
            <a:r>
              <a:rPr lang="pt-PT" sz="2600" dirty="0"/>
              <a:t>(substância) e da </a:t>
            </a:r>
            <a:r>
              <a:rPr lang="pt-PT" sz="2600" b="1" dirty="0" smtClean="0"/>
              <a:t>temperatura </a:t>
            </a:r>
            <a:r>
              <a:rPr lang="pt-PT" sz="2600" dirty="0" smtClean="0"/>
              <a:t>(agitação ou </a:t>
            </a:r>
            <a:r>
              <a:rPr lang="pt-PT" sz="2600" dirty="0" err="1" smtClean="0"/>
              <a:t>E</a:t>
            </a:r>
            <a:r>
              <a:rPr lang="pt-PT" sz="2600" baseline="-25000" dirty="0" err="1" smtClean="0"/>
              <a:t>c</a:t>
            </a:r>
            <a:r>
              <a:rPr lang="pt-PT" sz="2600" dirty="0" smtClean="0"/>
              <a:t> das partículas).</a:t>
            </a:r>
          </a:p>
          <a:p>
            <a:pPr marL="0" indent="0">
              <a:buNone/>
            </a:pPr>
            <a:endParaRPr lang="pt-PT" sz="2600" dirty="0" smtClean="0"/>
          </a:p>
          <a:p>
            <a:pPr marL="0" indent="0">
              <a:buNone/>
            </a:pPr>
            <a:r>
              <a:rPr lang="pt-PT" sz="2600" dirty="0" smtClean="0"/>
              <a:t>Quanto </a:t>
            </a:r>
            <a:r>
              <a:rPr lang="pt-PT" sz="2600" b="1" dirty="0"/>
              <a:t>maior</a:t>
            </a:r>
            <a:r>
              <a:rPr lang="pt-PT" sz="2600" dirty="0"/>
              <a:t> for a </a:t>
            </a:r>
            <a:r>
              <a:rPr lang="pt-PT" sz="2600" b="1" dirty="0"/>
              <a:t>massa</a:t>
            </a:r>
            <a:r>
              <a:rPr lang="pt-PT" sz="2600" dirty="0"/>
              <a:t> e a </a:t>
            </a:r>
            <a:r>
              <a:rPr lang="pt-PT" sz="2600" b="1" dirty="0"/>
              <a:t>temperatura</a:t>
            </a:r>
            <a:r>
              <a:rPr lang="pt-PT" sz="2600" dirty="0"/>
              <a:t>, maior será </a:t>
            </a:r>
            <a:r>
              <a:rPr lang="pt-PT" sz="2600" dirty="0" smtClean="0"/>
              <a:t>a</a:t>
            </a:r>
            <a:br>
              <a:rPr lang="pt-PT" sz="2600" dirty="0" smtClean="0"/>
            </a:br>
            <a:r>
              <a:rPr lang="pt-PT" sz="2600" b="1" dirty="0" smtClean="0"/>
              <a:t>energia </a:t>
            </a:r>
            <a:r>
              <a:rPr lang="pt-PT" sz="2600" b="1" dirty="0"/>
              <a:t>interna</a:t>
            </a:r>
            <a:r>
              <a:rPr lang="pt-PT" sz="2600" dirty="0"/>
              <a:t>.</a:t>
            </a:r>
          </a:p>
          <a:p>
            <a:endParaRPr lang="pt-PT" dirty="0"/>
          </a:p>
        </p:txBody>
      </p:sp>
      <p:pic>
        <p:nvPicPr>
          <p:cNvPr id="4" name="Imagem 3"/>
          <p:cNvPicPr/>
          <p:nvPr/>
        </p:nvPicPr>
        <p:blipFill>
          <a:blip r:embed="rId2"/>
          <a:stretch>
            <a:fillRect/>
          </a:stretch>
        </p:blipFill>
        <p:spPr>
          <a:xfrm>
            <a:off x="2123728" y="1340768"/>
            <a:ext cx="4707260" cy="26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3959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0223" y="3429000"/>
            <a:ext cx="4625903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1628800"/>
            <a:ext cx="4666993" cy="2846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pt-PT" sz="3200" b="1" dirty="0" smtClean="0"/>
              <a:t>Energia dos Sistemas</a:t>
            </a:r>
            <a:endParaRPr lang="pt-PT" sz="3200" dirty="0"/>
          </a:p>
        </p:txBody>
      </p:sp>
    </p:spTree>
    <p:extLst>
      <p:ext uri="{BB962C8B-B14F-4D97-AF65-F5344CB8AC3E}">
        <p14:creationId xmlns:p14="http://schemas.microsoft.com/office/powerpoint/2010/main" val="3414632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PT" sz="3200" b="1" dirty="0" smtClean="0"/>
              <a:t>Energia dos Sistemas</a:t>
            </a:r>
            <a:endParaRPr lang="pt-PT" sz="32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91264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PT" sz="2400" dirty="0" smtClean="0"/>
              <a:t>A </a:t>
            </a:r>
            <a:r>
              <a:rPr lang="pt-PT" sz="2400" dirty="0"/>
              <a:t>energia </a:t>
            </a:r>
            <a:r>
              <a:rPr lang="pt-PT" sz="2400" dirty="0" smtClean="0"/>
              <a:t>interna pode </a:t>
            </a:r>
            <a:r>
              <a:rPr lang="pt-PT" sz="2400" dirty="0"/>
              <a:t>ser </a:t>
            </a:r>
            <a:r>
              <a:rPr lang="pt-PT" sz="2400" b="1" dirty="0"/>
              <a:t>transferida</a:t>
            </a:r>
            <a:r>
              <a:rPr lang="pt-PT" sz="2400" dirty="0"/>
              <a:t> de um </a:t>
            </a:r>
            <a:r>
              <a:rPr lang="pt-PT" sz="2400" dirty="0" smtClean="0"/>
              <a:t>sistema para outro,</a:t>
            </a:r>
            <a:br>
              <a:rPr lang="pt-PT" sz="2400" dirty="0" smtClean="0"/>
            </a:br>
            <a:r>
              <a:rPr lang="pt-PT" sz="2400" dirty="0" smtClean="0"/>
              <a:t>ou para a sua vizinhança, por três processos:</a:t>
            </a:r>
          </a:p>
          <a:p>
            <a:r>
              <a:rPr lang="pt-PT" sz="2400" b="1" dirty="0" smtClean="0"/>
              <a:t>Calor </a:t>
            </a:r>
            <a:r>
              <a:rPr lang="pt-PT" sz="2400" dirty="0"/>
              <a:t>(Q) </a:t>
            </a:r>
            <a:r>
              <a:rPr lang="pt-PT" sz="2400" dirty="0" smtClean="0"/>
              <a:t>– Energia transferida entre dois sistemas a </a:t>
            </a:r>
            <a:r>
              <a:rPr lang="pt-PT" sz="2400" b="1" dirty="0" smtClean="0"/>
              <a:t>temperaturas</a:t>
            </a:r>
            <a:r>
              <a:rPr lang="pt-PT" sz="2400" dirty="0" smtClean="0"/>
              <a:t> </a:t>
            </a:r>
            <a:r>
              <a:rPr lang="pt-PT" sz="2400" b="1" dirty="0" smtClean="0"/>
              <a:t>diferentes</a:t>
            </a:r>
            <a:r>
              <a:rPr lang="pt-PT" sz="2400" dirty="0" smtClean="0"/>
              <a:t>, quando estão em </a:t>
            </a:r>
            <a:r>
              <a:rPr lang="pt-PT" sz="2400" b="1" dirty="0" smtClean="0"/>
              <a:t>contacto</a:t>
            </a:r>
            <a:r>
              <a:rPr lang="pt-PT" sz="2400" dirty="0" smtClean="0"/>
              <a:t>, do corpo </a:t>
            </a:r>
            <a:r>
              <a:rPr lang="pt-PT" sz="2400" b="1" dirty="0" smtClean="0"/>
              <a:t>mais quente </a:t>
            </a:r>
            <a:r>
              <a:rPr lang="pt-PT" sz="2400" dirty="0" smtClean="0"/>
              <a:t>para o </a:t>
            </a:r>
            <a:r>
              <a:rPr lang="pt-PT" sz="2400" b="1" dirty="0" smtClean="0"/>
              <a:t>mais frio</a:t>
            </a:r>
            <a:r>
              <a:rPr lang="pt-PT" sz="2400" dirty="0" smtClean="0"/>
              <a:t>;</a:t>
            </a:r>
          </a:p>
          <a:p>
            <a:r>
              <a:rPr lang="pt-PT" sz="2400" b="1" dirty="0" smtClean="0"/>
              <a:t>Trabalho </a:t>
            </a:r>
            <a:r>
              <a:rPr lang="pt-PT" sz="2400" dirty="0" smtClean="0"/>
              <a:t>(W) </a:t>
            </a:r>
            <a:r>
              <a:rPr lang="pt-PT" sz="2400" dirty="0"/>
              <a:t>– Energia transferida </a:t>
            </a:r>
            <a:r>
              <a:rPr lang="pt-PT" sz="2400" dirty="0" smtClean="0"/>
              <a:t>devido à aplicação de uma </a:t>
            </a:r>
            <a:r>
              <a:rPr lang="pt-PT" sz="2400" b="1" dirty="0" smtClean="0"/>
              <a:t>força</a:t>
            </a:r>
            <a:r>
              <a:rPr lang="pt-PT" sz="2400" dirty="0" smtClean="0"/>
              <a:t> sobre </a:t>
            </a:r>
            <a:r>
              <a:rPr lang="pt-PT" sz="2400" dirty="0"/>
              <a:t>um </a:t>
            </a:r>
            <a:r>
              <a:rPr lang="pt-PT" sz="2400" dirty="0" smtClean="0"/>
              <a:t>sistema; </a:t>
            </a:r>
          </a:p>
          <a:p>
            <a:r>
              <a:rPr lang="pt-PT" sz="2400" b="1" dirty="0" smtClean="0"/>
              <a:t>Radiação</a:t>
            </a:r>
            <a:r>
              <a:rPr lang="pt-PT" sz="2400" dirty="0" smtClean="0"/>
              <a:t> – Energia transferida através de </a:t>
            </a:r>
            <a:r>
              <a:rPr lang="pt-PT" sz="2400" b="1" dirty="0" smtClean="0"/>
              <a:t>radiações</a:t>
            </a:r>
            <a:r>
              <a:rPr lang="pt-PT" sz="2400" dirty="0" smtClean="0"/>
              <a:t> (ondas)</a:t>
            </a:r>
            <a:r>
              <a:rPr lang="pt-PT" sz="2400" b="1" dirty="0" smtClean="0"/>
              <a:t> electromagnéticas</a:t>
            </a:r>
            <a:r>
              <a:rPr lang="pt-PT" sz="2400" dirty="0" smtClean="0"/>
              <a:t>. </a:t>
            </a:r>
            <a:endParaRPr lang="pt-PT" sz="2400" dirty="0"/>
          </a:p>
          <a:p>
            <a:pPr marL="0" indent="0">
              <a:spcBef>
                <a:spcPts val="0"/>
              </a:spcBef>
              <a:buNone/>
            </a:pPr>
            <a:endParaRPr lang="pt-PT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pt-PT" sz="2400" dirty="0"/>
              <a:t>A </a:t>
            </a:r>
            <a:r>
              <a:rPr lang="pt-PT" sz="2400" b="1" dirty="0"/>
              <a:t>unidade SI </a:t>
            </a:r>
            <a:r>
              <a:rPr lang="pt-PT" sz="2400" dirty="0" smtClean="0"/>
              <a:t>destes processos é o </a:t>
            </a:r>
            <a:r>
              <a:rPr lang="pt-PT" sz="2400" b="1" dirty="0"/>
              <a:t>joule</a:t>
            </a:r>
            <a:r>
              <a:rPr lang="pt-PT" sz="2400" dirty="0"/>
              <a:t> (J).</a:t>
            </a:r>
          </a:p>
          <a:p>
            <a:pPr marL="0" indent="0">
              <a:buNone/>
            </a:pPr>
            <a:endParaRPr lang="pt-PT" sz="2400" dirty="0"/>
          </a:p>
        </p:txBody>
      </p:sp>
    </p:spTree>
    <p:extLst>
      <p:ext uri="{BB962C8B-B14F-4D97-AF65-F5344CB8AC3E}">
        <p14:creationId xmlns:p14="http://schemas.microsoft.com/office/powerpoint/2010/main" val="238679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PT" sz="3200" b="1" dirty="0" smtClean="0"/>
              <a:t>Energia dos Sistemas</a:t>
            </a:r>
            <a:endParaRPr lang="pt-PT" sz="32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271" y="1412776"/>
            <a:ext cx="8489201" cy="3903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72200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PT" sz="3200" b="1" dirty="0" smtClean="0"/>
              <a:t>Transferências de Energia: Calor</a:t>
            </a:r>
            <a:endParaRPr lang="pt-PT" sz="32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PT" sz="2400" dirty="0" smtClean="0"/>
              <a:t>Quando se transfere energia por </a:t>
            </a:r>
            <a:r>
              <a:rPr lang="pt-PT" sz="2400" b="1" dirty="0" smtClean="0"/>
              <a:t>calor</a:t>
            </a:r>
            <a:r>
              <a:rPr lang="pt-PT" sz="2400" dirty="0" smtClean="0"/>
              <a:t>, o sistema com </a:t>
            </a:r>
            <a:r>
              <a:rPr lang="pt-PT" sz="2400" dirty="0"/>
              <a:t>maior temperatura </a:t>
            </a:r>
            <a:r>
              <a:rPr lang="pt-PT" sz="2400" b="1" dirty="0" smtClean="0"/>
              <a:t>arrefece</a:t>
            </a:r>
            <a:r>
              <a:rPr lang="pt-PT" sz="2400" dirty="0" smtClean="0"/>
              <a:t> (perde energia </a:t>
            </a:r>
            <a:r>
              <a:rPr lang="pt-PT" sz="2400" dirty="0"/>
              <a:t>interna</a:t>
            </a:r>
            <a:r>
              <a:rPr lang="pt-PT" sz="2400" dirty="0" smtClean="0"/>
              <a:t>) </a:t>
            </a:r>
            <a:r>
              <a:rPr lang="pt-PT" sz="2400" dirty="0"/>
              <a:t>e o sistema </a:t>
            </a:r>
            <a:r>
              <a:rPr lang="pt-PT" sz="2400" dirty="0" smtClean="0"/>
              <a:t>com </a:t>
            </a:r>
            <a:r>
              <a:rPr lang="pt-PT" sz="2400" dirty="0"/>
              <a:t>menor temperatura </a:t>
            </a:r>
            <a:r>
              <a:rPr lang="pt-PT" sz="2400" b="1" dirty="0" smtClean="0"/>
              <a:t>aquece</a:t>
            </a:r>
            <a:r>
              <a:rPr lang="pt-PT" sz="2400" dirty="0" smtClean="0"/>
              <a:t> (ganha energia </a:t>
            </a:r>
            <a:r>
              <a:rPr lang="pt-PT" sz="2400" dirty="0"/>
              <a:t>interna</a:t>
            </a:r>
            <a:r>
              <a:rPr lang="pt-PT" sz="2400" dirty="0" smtClean="0"/>
              <a:t>).</a:t>
            </a:r>
          </a:p>
          <a:p>
            <a:pPr marL="0" indent="0">
              <a:spcBef>
                <a:spcPts val="0"/>
              </a:spcBef>
              <a:buNone/>
            </a:pPr>
            <a:endParaRPr lang="pt-PT" sz="2400" dirty="0"/>
          </a:p>
          <a:p>
            <a:pPr marL="0" indent="0">
              <a:spcBef>
                <a:spcPts val="0"/>
              </a:spcBef>
              <a:buNone/>
            </a:pPr>
            <a:r>
              <a:rPr lang="pt-PT" sz="2400" dirty="0" smtClean="0"/>
              <a:t>A </a:t>
            </a:r>
            <a:r>
              <a:rPr lang="pt-PT" sz="2400" dirty="0"/>
              <a:t>transferência de energia </a:t>
            </a:r>
            <a:r>
              <a:rPr lang="pt-PT" sz="2400" b="1" dirty="0" smtClean="0"/>
              <a:t>termina</a:t>
            </a:r>
            <a:r>
              <a:rPr lang="pt-PT" sz="2400" dirty="0" smtClean="0"/>
              <a:t> quando se atinge o</a:t>
            </a:r>
            <a:br>
              <a:rPr lang="pt-PT" sz="2400" dirty="0" smtClean="0"/>
            </a:br>
            <a:r>
              <a:rPr lang="pt-PT" sz="2400" b="1" dirty="0" smtClean="0"/>
              <a:t>equilíbrio</a:t>
            </a:r>
            <a:r>
              <a:rPr lang="pt-PT" sz="2400" dirty="0" smtClean="0"/>
              <a:t> </a:t>
            </a:r>
            <a:r>
              <a:rPr lang="pt-PT" sz="2400" b="1" dirty="0" smtClean="0"/>
              <a:t>térmico</a:t>
            </a:r>
            <a:r>
              <a:rPr lang="pt-PT" sz="2400" dirty="0" smtClean="0"/>
              <a:t>: os sistemas ficam com a </a:t>
            </a:r>
            <a:r>
              <a:rPr lang="pt-PT" sz="2400" b="1" dirty="0"/>
              <a:t>mesma </a:t>
            </a:r>
            <a:r>
              <a:rPr lang="pt-PT" sz="2400" b="1" dirty="0" smtClean="0"/>
              <a:t>temperatura </a:t>
            </a:r>
            <a:r>
              <a:rPr lang="pt-PT" sz="2400" dirty="0" smtClean="0"/>
              <a:t>(mas podem não ficar com </a:t>
            </a:r>
            <a:r>
              <a:rPr lang="pt-PT" sz="2400" dirty="0"/>
              <a:t>a mesma energia </a:t>
            </a:r>
            <a:r>
              <a:rPr lang="pt-PT" sz="2400" dirty="0" smtClean="0"/>
              <a:t>interna).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221088"/>
            <a:ext cx="3024336" cy="2289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889051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PT" sz="3200" b="1" dirty="0" smtClean="0"/>
              <a:t>Objectivos</a:t>
            </a:r>
            <a:endParaRPr lang="pt-PT" sz="32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PT" sz="2400" dirty="0" smtClean="0"/>
              <a:t>Identificar</a:t>
            </a:r>
            <a:r>
              <a:rPr lang="pt-PT" sz="2400" dirty="0"/>
              <a:t>, em processos de transferências e transformações de energia, o sistema, as fronteiras e a vizinhança</a:t>
            </a:r>
            <a:r>
              <a:rPr lang="pt-PT" sz="2400" dirty="0" smtClean="0"/>
              <a:t>.</a:t>
            </a:r>
            <a:r>
              <a:rPr lang="pt-PT" sz="2400" dirty="0"/>
              <a:t> </a:t>
            </a:r>
          </a:p>
          <a:p>
            <a:pPr marL="0" indent="0">
              <a:buNone/>
            </a:pPr>
            <a:r>
              <a:rPr lang="pt-PT" sz="2400" dirty="0"/>
              <a:t>Caracterizar um sistema</a:t>
            </a:r>
            <a:r>
              <a:rPr lang="pt-PT" sz="2400" dirty="0" smtClean="0"/>
              <a:t>.</a:t>
            </a:r>
            <a:endParaRPr lang="pt-PT" sz="2400" dirty="0"/>
          </a:p>
          <a:p>
            <a:pPr marL="0" indent="0">
              <a:buNone/>
            </a:pPr>
            <a:r>
              <a:rPr lang="pt-PT" sz="2400" dirty="0"/>
              <a:t>Identificar a energia cinética como a energia associada ao movimento e a energia potencial como a energia resultante de interacções</a:t>
            </a:r>
            <a:r>
              <a:rPr lang="pt-PT" sz="2400" dirty="0" smtClean="0"/>
              <a:t>.</a:t>
            </a:r>
            <a:r>
              <a:rPr lang="pt-PT" sz="2400" dirty="0"/>
              <a:t> </a:t>
            </a:r>
          </a:p>
          <a:p>
            <a:pPr marL="0" indent="0">
              <a:buNone/>
            </a:pPr>
            <a:r>
              <a:rPr lang="pt-PT" sz="2400" dirty="0"/>
              <a:t>Identificar a energia mecânica de um sistema como a soma das respectivas energias cinética e potencial</a:t>
            </a:r>
            <a:r>
              <a:rPr lang="pt-PT" sz="2400" dirty="0" smtClean="0"/>
              <a:t>.</a:t>
            </a:r>
            <a:endParaRPr lang="pt-PT" sz="2400" dirty="0"/>
          </a:p>
          <a:p>
            <a:pPr marL="0" indent="0">
              <a:buNone/>
            </a:pPr>
            <a:r>
              <a:rPr lang="pt-PT" sz="2400" dirty="0"/>
              <a:t>Caracterizar a energia interna como propriedade de um sistema</a:t>
            </a:r>
            <a:r>
              <a:rPr lang="pt-PT" sz="2400" dirty="0" smtClean="0"/>
              <a:t>.</a:t>
            </a:r>
            <a:endParaRPr lang="pt-PT" sz="2400" dirty="0"/>
          </a:p>
        </p:txBody>
      </p:sp>
    </p:spTree>
    <p:extLst>
      <p:ext uri="{BB962C8B-B14F-4D97-AF65-F5344CB8AC3E}">
        <p14:creationId xmlns:p14="http://schemas.microsoft.com/office/powerpoint/2010/main" val="3629459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PT" sz="3200" b="1" dirty="0" smtClean="0"/>
              <a:t>Transferências de Energia: Calor</a:t>
            </a:r>
            <a:endParaRPr lang="pt-PT" sz="3200" b="1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685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PT" sz="2400" dirty="0" smtClean="0"/>
              <a:t>A energia transferida através de </a:t>
            </a:r>
            <a:r>
              <a:rPr lang="pt-PT" sz="2400" b="1" dirty="0" smtClean="0"/>
              <a:t>calor</a:t>
            </a:r>
            <a:r>
              <a:rPr lang="pt-PT" sz="2400" dirty="0" smtClean="0"/>
              <a:t> calcula-se </a:t>
            </a:r>
            <a:r>
              <a:rPr lang="pt-PT" sz="2400" dirty="0"/>
              <a:t>por:</a:t>
            </a:r>
          </a:p>
          <a:p>
            <a:pPr marL="0" indent="0">
              <a:buNone/>
            </a:pPr>
            <a:r>
              <a:rPr lang="pt-PT" sz="2400" b="1" dirty="0" smtClean="0"/>
              <a:t>Q = m x </a:t>
            </a:r>
            <a:r>
              <a:rPr lang="pt-PT" sz="2400" b="1" dirty="0"/>
              <a:t>c</a:t>
            </a:r>
            <a:r>
              <a:rPr lang="pt-PT" sz="2400" b="1" dirty="0" smtClean="0"/>
              <a:t> x </a:t>
            </a:r>
            <a:r>
              <a:rPr lang="pt-PT" sz="2400" b="1" dirty="0" smtClean="0">
                <a:sym typeface="Symbol"/>
              </a:rPr>
              <a:t></a:t>
            </a:r>
            <a:r>
              <a:rPr lang="pt-PT" sz="2400" b="1" dirty="0" smtClean="0"/>
              <a:t>T  </a:t>
            </a:r>
            <a:r>
              <a:rPr lang="pt-PT" sz="2400" dirty="0" smtClean="0"/>
              <a:t>(J)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pt-PT" sz="2400" b="1" dirty="0" smtClean="0"/>
              <a:t>m</a:t>
            </a:r>
            <a:r>
              <a:rPr lang="pt-PT" sz="2400" dirty="0" smtClean="0"/>
              <a:t> </a:t>
            </a:r>
            <a:r>
              <a:rPr lang="pt-PT" sz="2400" dirty="0"/>
              <a:t>— </a:t>
            </a:r>
            <a:r>
              <a:rPr lang="pt-PT" sz="2400" dirty="0" smtClean="0"/>
              <a:t>Massa (</a:t>
            </a:r>
            <a:r>
              <a:rPr lang="pt-PT" sz="2400" dirty="0"/>
              <a:t>kg)</a:t>
            </a:r>
          </a:p>
          <a:p>
            <a:pPr marL="584200" indent="-584200">
              <a:spcBef>
                <a:spcPts val="0"/>
              </a:spcBef>
              <a:buNone/>
            </a:pPr>
            <a:r>
              <a:rPr lang="pt-PT" sz="2400" b="1" dirty="0" smtClean="0"/>
              <a:t>c</a:t>
            </a:r>
            <a:r>
              <a:rPr lang="pt-PT" sz="2400" dirty="0" smtClean="0"/>
              <a:t> </a:t>
            </a:r>
            <a:r>
              <a:rPr lang="pt-PT" sz="2400" dirty="0"/>
              <a:t>— </a:t>
            </a:r>
            <a:r>
              <a:rPr lang="pt-PT" sz="2400" dirty="0" smtClean="0"/>
              <a:t>Capacidade </a:t>
            </a:r>
            <a:r>
              <a:rPr lang="pt-PT" sz="2400" dirty="0"/>
              <a:t>térmica </a:t>
            </a:r>
            <a:r>
              <a:rPr lang="pt-PT" sz="2400" dirty="0" smtClean="0"/>
              <a:t>mássica</a:t>
            </a:r>
            <a:br>
              <a:rPr lang="pt-PT" sz="2400" dirty="0" smtClean="0"/>
            </a:br>
            <a:r>
              <a:rPr lang="pt-PT" sz="2400" dirty="0" smtClean="0"/>
              <a:t>do </a:t>
            </a:r>
            <a:r>
              <a:rPr lang="pt-PT" sz="2400" dirty="0"/>
              <a:t>material </a:t>
            </a:r>
            <a:r>
              <a:rPr lang="pt-PT" sz="2400" dirty="0" smtClean="0"/>
              <a:t>(</a:t>
            </a:r>
            <a:r>
              <a:rPr lang="pt-PT" sz="2400" dirty="0"/>
              <a:t>J kg</a:t>
            </a:r>
            <a:r>
              <a:rPr lang="pt-PT" sz="2400" baseline="30000" dirty="0"/>
              <a:t>-1</a:t>
            </a:r>
            <a:r>
              <a:rPr lang="pt-PT" sz="2400" dirty="0"/>
              <a:t> </a:t>
            </a:r>
            <a:r>
              <a:rPr lang="pt-PT" sz="2400" dirty="0" smtClean="0"/>
              <a:t>K</a:t>
            </a:r>
            <a:r>
              <a:rPr lang="pt-PT" sz="2400" baseline="30000" dirty="0" smtClean="0"/>
              <a:t>-1</a:t>
            </a:r>
            <a:r>
              <a:rPr lang="pt-PT" sz="2400" dirty="0"/>
              <a:t>)</a:t>
            </a:r>
          </a:p>
          <a:p>
            <a:pPr marL="0" indent="0">
              <a:spcBef>
                <a:spcPts val="0"/>
              </a:spcBef>
              <a:buNone/>
              <a:tabLst>
                <a:tab pos="723900" algn="l"/>
              </a:tabLst>
            </a:pPr>
            <a:r>
              <a:rPr lang="pt-PT" sz="2400" b="1" dirty="0" smtClean="0">
                <a:sym typeface="Symbol"/>
              </a:rPr>
              <a:t></a:t>
            </a:r>
            <a:r>
              <a:rPr lang="pt-PT" sz="2400" b="1" dirty="0" smtClean="0"/>
              <a:t>T</a:t>
            </a:r>
            <a:r>
              <a:rPr lang="pt-PT" sz="2400" dirty="0"/>
              <a:t>— </a:t>
            </a:r>
            <a:r>
              <a:rPr lang="pt-PT" sz="2400" dirty="0" smtClean="0"/>
              <a:t>Variação </a:t>
            </a:r>
            <a:r>
              <a:rPr lang="pt-PT" sz="2400" dirty="0"/>
              <a:t>da </a:t>
            </a:r>
            <a:r>
              <a:rPr lang="pt-PT" sz="2400" dirty="0" smtClean="0"/>
              <a:t>temperatura:</a:t>
            </a:r>
            <a:br>
              <a:rPr lang="pt-PT" sz="2400" dirty="0" smtClean="0"/>
            </a:br>
            <a:r>
              <a:rPr lang="pt-PT" sz="2400" dirty="0" smtClean="0"/>
              <a:t> 	</a:t>
            </a:r>
            <a:r>
              <a:rPr lang="pt-PT" sz="2400" b="1" dirty="0" smtClean="0">
                <a:sym typeface="Symbol"/>
              </a:rPr>
              <a:t></a:t>
            </a:r>
            <a:r>
              <a:rPr lang="pt-PT" sz="2400" b="1" dirty="0"/>
              <a:t>T </a:t>
            </a:r>
            <a:r>
              <a:rPr lang="pt-PT" sz="2400" b="1" dirty="0" smtClean="0"/>
              <a:t> = </a:t>
            </a:r>
            <a:r>
              <a:rPr lang="pt-PT" sz="2400" b="1" dirty="0" err="1" smtClean="0"/>
              <a:t>T</a:t>
            </a:r>
            <a:r>
              <a:rPr lang="pt-PT" sz="2400" b="1" baseline="-25000" dirty="0" err="1" smtClean="0"/>
              <a:t>final</a:t>
            </a:r>
            <a:r>
              <a:rPr lang="pt-PT" sz="2400" b="1" dirty="0" smtClean="0"/>
              <a:t> - </a:t>
            </a:r>
            <a:r>
              <a:rPr lang="pt-PT" sz="2400" b="1" dirty="0" err="1" smtClean="0"/>
              <a:t>T</a:t>
            </a:r>
            <a:r>
              <a:rPr lang="pt-PT" sz="2400" b="1" baseline="-25000" dirty="0" err="1" smtClean="0"/>
              <a:t>inicial</a:t>
            </a:r>
            <a:r>
              <a:rPr lang="pt-PT" sz="2400" b="1" dirty="0" smtClean="0"/>
              <a:t> </a:t>
            </a:r>
            <a:r>
              <a:rPr lang="pt-PT" sz="2400" dirty="0"/>
              <a:t>(K</a:t>
            </a:r>
            <a:r>
              <a:rPr lang="pt-PT" sz="2400" dirty="0" smtClean="0"/>
              <a:t>)</a:t>
            </a:r>
          </a:p>
          <a:p>
            <a:pPr marL="0" indent="0">
              <a:spcBef>
                <a:spcPts val="1800"/>
              </a:spcBef>
              <a:buNone/>
              <a:tabLst>
                <a:tab pos="723900" algn="l"/>
              </a:tabLst>
            </a:pPr>
            <a:r>
              <a:rPr lang="pt-PT" sz="2400" dirty="0" smtClean="0"/>
              <a:t>Quanto </a:t>
            </a:r>
            <a:r>
              <a:rPr lang="pt-PT" sz="2400" b="1" dirty="0" smtClean="0"/>
              <a:t>maior</a:t>
            </a:r>
            <a:r>
              <a:rPr lang="pt-PT" sz="2400" dirty="0" smtClean="0"/>
              <a:t> for a </a:t>
            </a:r>
            <a:r>
              <a:rPr lang="pt-PT" sz="2400" b="1" dirty="0" smtClean="0"/>
              <a:t>massa</a:t>
            </a:r>
            <a:r>
              <a:rPr lang="pt-PT" sz="2400" dirty="0" smtClean="0"/>
              <a:t> do corpo, </a:t>
            </a:r>
            <a:r>
              <a:rPr lang="pt-PT" sz="2400" b="1" dirty="0" smtClean="0"/>
              <a:t>maior</a:t>
            </a:r>
            <a:r>
              <a:rPr lang="pt-PT" sz="2400" dirty="0" smtClean="0"/>
              <a:t> é a quantidade de  </a:t>
            </a:r>
            <a:r>
              <a:rPr lang="pt-PT" sz="2400" b="1" dirty="0" smtClean="0"/>
              <a:t>calor</a:t>
            </a:r>
            <a:r>
              <a:rPr lang="pt-PT" sz="2400" dirty="0" smtClean="0"/>
              <a:t> que é necessário fornecer para provocar </a:t>
            </a:r>
            <a:r>
              <a:rPr lang="pt-PT" sz="2400" dirty="0"/>
              <a:t>a</a:t>
            </a:r>
            <a:r>
              <a:rPr lang="pt-PT" sz="2400" dirty="0" smtClean="0"/>
              <a:t> </a:t>
            </a:r>
            <a:r>
              <a:rPr lang="pt-PT" sz="2400" b="1" dirty="0" smtClean="0"/>
              <a:t>mesma</a:t>
            </a:r>
            <a:r>
              <a:rPr lang="pt-PT" sz="2400" dirty="0" smtClean="0"/>
              <a:t> variação de temperatura. Há substâncias que precisam de receber</a:t>
            </a:r>
            <a:br>
              <a:rPr lang="pt-PT" sz="2400" dirty="0" smtClean="0"/>
            </a:br>
            <a:r>
              <a:rPr lang="pt-PT" sz="2400" b="1" dirty="0" smtClean="0"/>
              <a:t>mais calor</a:t>
            </a:r>
            <a:r>
              <a:rPr lang="pt-PT" sz="2400" dirty="0" smtClean="0"/>
              <a:t>, para provocar a </a:t>
            </a:r>
            <a:r>
              <a:rPr lang="pt-PT" sz="2400" b="1" dirty="0"/>
              <a:t>mesma</a:t>
            </a:r>
            <a:r>
              <a:rPr lang="pt-PT" sz="2400" dirty="0"/>
              <a:t> variação de </a:t>
            </a:r>
            <a:r>
              <a:rPr lang="pt-PT" sz="2400" dirty="0" smtClean="0"/>
              <a:t>temperatura</a:t>
            </a:r>
            <a:br>
              <a:rPr lang="pt-PT" sz="2400" dirty="0" smtClean="0"/>
            </a:br>
            <a:r>
              <a:rPr lang="pt-PT" sz="2400" dirty="0" smtClean="0"/>
              <a:t>(a sua </a:t>
            </a:r>
            <a:r>
              <a:rPr lang="pt-PT" sz="2400" b="1" dirty="0" smtClean="0"/>
              <a:t>capacidade </a:t>
            </a:r>
            <a:r>
              <a:rPr lang="pt-PT" sz="2400" b="1" dirty="0"/>
              <a:t>térmica </a:t>
            </a:r>
            <a:r>
              <a:rPr lang="pt-PT" sz="2400" b="1" dirty="0" smtClean="0"/>
              <a:t>mássica </a:t>
            </a:r>
            <a:r>
              <a:rPr lang="pt-PT" sz="2400" dirty="0" smtClean="0"/>
              <a:t>é maior).</a:t>
            </a:r>
            <a:endParaRPr lang="pt-PT" sz="2400" dirty="0"/>
          </a:p>
        </p:txBody>
      </p:sp>
      <p:grpSp>
        <p:nvGrpSpPr>
          <p:cNvPr id="4" name="Grupo 3"/>
          <p:cNvGrpSpPr/>
          <p:nvPr/>
        </p:nvGrpSpPr>
        <p:grpSpPr>
          <a:xfrm>
            <a:off x="4788024" y="1988840"/>
            <a:ext cx="3600400" cy="2376264"/>
            <a:chOff x="683568" y="1052736"/>
            <a:chExt cx="4667250" cy="3124200"/>
          </a:xfrm>
        </p:grpSpPr>
        <p:pic>
          <p:nvPicPr>
            <p:cNvPr id="5" name="Imagem 4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683568" y="1052736"/>
              <a:ext cx="4667250" cy="3124200"/>
            </a:xfrm>
            <a:prstGeom prst="rect">
              <a:avLst/>
            </a:prstGeom>
          </p:spPr>
        </p:pic>
        <p:pic>
          <p:nvPicPr>
            <p:cNvPr id="6" name="Imagem 5"/>
            <p:cNvPicPr/>
            <p:nvPr/>
          </p:nvPicPr>
          <p:blipFill rotWithShape="1">
            <a:blip r:embed="rId3"/>
            <a:srcRect l="79385" r="3789" b="8816"/>
            <a:stretch/>
          </p:blipFill>
          <p:spPr>
            <a:xfrm>
              <a:off x="4499992" y="1138932"/>
              <a:ext cx="838200" cy="286613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1611141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PT" sz="3600" b="1" dirty="0" smtClean="0"/>
              <a:t>Transferências de Energia: Calor</a:t>
            </a:r>
            <a:endParaRPr lang="pt-PT" sz="36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pt-PT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340768"/>
            <a:ext cx="8530178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715298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PT" sz="3200" b="1" dirty="0" smtClean="0"/>
              <a:t>Transferências de Energia: Trabalho</a:t>
            </a:r>
            <a:endParaRPr lang="pt-PT" sz="32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579296" cy="4925144"/>
          </a:xfrm>
        </p:spPr>
        <p:txBody>
          <a:bodyPr>
            <a:normAutofit fontScale="85000" lnSpcReduction="2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pt-PT" sz="2800" dirty="0" smtClean="0"/>
              <a:t>O </a:t>
            </a:r>
            <a:r>
              <a:rPr lang="pt-PT" sz="2800" dirty="0"/>
              <a:t>trabalho é realizado por uma </a:t>
            </a:r>
            <a:r>
              <a:rPr lang="pt-PT" sz="2800" b="1" dirty="0" smtClean="0"/>
              <a:t>força</a:t>
            </a:r>
            <a:r>
              <a:rPr lang="pt-PT" sz="2800" dirty="0" smtClean="0"/>
              <a:t> que provoca o </a:t>
            </a:r>
            <a:r>
              <a:rPr lang="pt-PT" sz="2800" b="1" dirty="0" smtClean="0"/>
              <a:t>deslocamento</a:t>
            </a:r>
            <a:r>
              <a:rPr lang="pt-PT" sz="2800" dirty="0" smtClean="0"/>
              <a:t> de um corpo.</a:t>
            </a:r>
          </a:p>
          <a:p>
            <a:pPr marL="0" indent="0">
              <a:spcBef>
                <a:spcPts val="0"/>
              </a:spcBef>
              <a:buNone/>
            </a:pPr>
            <a:endParaRPr lang="pt-PT" sz="2800" dirty="0"/>
          </a:p>
          <a:p>
            <a:pPr marL="0" indent="0">
              <a:spcBef>
                <a:spcPts val="0"/>
              </a:spcBef>
              <a:buNone/>
            </a:pPr>
            <a:r>
              <a:rPr lang="pt-PT" sz="2800" dirty="0" smtClean="0"/>
              <a:t>Quando se puxa </a:t>
            </a:r>
            <a:r>
              <a:rPr lang="pt-PT" sz="2800" dirty="0"/>
              <a:t>um </a:t>
            </a:r>
            <a:r>
              <a:rPr lang="pt-PT" sz="2800" dirty="0" smtClean="0"/>
              <a:t>caixote, aplica-se uma </a:t>
            </a:r>
            <a:r>
              <a:rPr lang="pt-PT" sz="2800" b="1" dirty="0" smtClean="0"/>
              <a:t>força </a:t>
            </a:r>
            <a:r>
              <a:rPr lang="pt-PT" sz="2800" dirty="0" smtClean="0"/>
              <a:t>sobre ele e transfere-se </a:t>
            </a:r>
            <a:r>
              <a:rPr lang="pt-PT" sz="2800" b="1" dirty="0"/>
              <a:t>energia</a:t>
            </a:r>
            <a:r>
              <a:rPr lang="pt-PT" sz="2800" dirty="0"/>
              <a:t> para </a:t>
            </a:r>
            <a:r>
              <a:rPr lang="pt-PT" sz="2800" dirty="0" smtClean="0"/>
              <a:t>o caixote. A </a:t>
            </a:r>
            <a:r>
              <a:rPr lang="pt-PT" sz="2800" dirty="0"/>
              <a:t>pessoa </a:t>
            </a:r>
            <a:r>
              <a:rPr lang="pt-PT" sz="2800" b="1" dirty="0"/>
              <a:t>perde</a:t>
            </a:r>
            <a:r>
              <a:rPr lang="pt-PT" sz="2800" dirty="0"/>
              <a:t> energia interna, mas o </a:t>
            </a:r>
            <a:r>
              <a:rPr lang="pt-PT" sz="2800" dirty="0" smtClean="0"/>
              <a:t>caixote </a:t>
            </a:r>
            <a:r>
              <a:rPr lang="pt-PT" sz="2800" b="1" dirty="0" smtClean="0"/>
              <a:t>ganha</a:t>
            </a:r>
            <a:r>
              <a:rPr lang="pt-PT" sz="2800" dirty="0" smtClean="0"/>
              <a:t> </a:t>
            </a:r>
            <a:r>
              <a:rPr lang="pt-PT" sz="2800" dirty="0"/>
              <a:t>energia </a:t>
            </a:r>
            <a:r>
              <a:rPr lang="pt-PT" sz="2800" dirty="0" smtClean="0"/>
              <a:t>cinética (fica em movimento). </a:t>
            </a:r>
          </a:p>
          <a:p>
            <a:pPr marL="0" indent="0">
              <a:spcBef>
                <a:spcPts val="0"/>
              </a:spcBef>
              <a:buNone/>
            </a:pPr>
            <a:endParaRPr lang="pt-PT" sz="2800" dirty="0"/>
          </a:p>
          <a:p>
            <a:pPr marL="0" indent="0">
              <a:spcBef>
                <a:spcPts val="0"/>
              </a:spcBef>
              <a:buNone/>
            </a:pPr>
            <a:r>
              <a:rPr lang="pt-PT" sz="2800" dirty="0" smtClean="0"/>
              <a:t>A </a:t>
            </a:r>
            <a:r>
              <a:rPr lang="pt-PT" sz="2800" dirty="0"/>
              <a:t>energia transferida através de </a:t>
            </a:r>
            <a:r>
              <a:rPr lang="pt-PT" sz="2800" b="1" dirty="0" smtClean="0"/>
              <a:t>trabalho </a:t>
            </a:r>
            <a:r>
              <a:rPr lang="pt-PT" sz="2800" dirty="0" smtClean="0"/>
              <a:t>calcula-se </a:t>
            </a:r>
            <a:r>
              <a:rPr lang="pt-PT" sz="2800" dirty="0"/>
              <a:t>por</a:t>
            </a:r>
            <a:r>
              <a:rPr lang="pt-PT" sz="2800" dirty="0" smtClean="0"/>
              <a:t>:</a:t>
            </a:r>
          </a:p>
          <a:p>
            <a:pPr marL="0" indent="0">
              <a:buNone/>
            </a:pPr>
            <a:r>
              <a:rPr lang="pt-PT" sz="2800" b="1" dirty="0" smtClean="0"/>
              <a:t>W = F </a:t>
            </a:r>
            <a:r>
              <a:rPr lang="pt-PT" sz="2800" b="1" dirty="0"/>
              <a:t>x </a:t>
            </a:r>
            <a:r>
              <a:rPr lang="pt-PT" sz="2800" b="1" dirty="0" smtClean="0"/>
              <a:t>d  </a:t>
            </a:r>
            <a:r>
              <a:rPr lang="pt-PT" sz="2800" dirty="0" smtClean="0"/>
              <a:t>(</a:t>
            </a:r>
            <a:r>
              <a:rPr lang="pt-PT" sz="2800" dirty="0"/>
              <a:t>J</a:t>
            </a:r>
            <a:r>
              <a:rPr lang="pt-PT" sz="2800" dirty="0" smtClean="0"/>
              <a:t>)  *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pt-PT" sz="2800" b="1" dirty="0" smtClean="0">
                <a:sym typeface="Symbol"/>
              </a:rPr>
              <a:t>F</a:t>
            </a:r>
            <a:r>
              <a:rPr lang="pt-PT" sz="2800" dirty="0" smtClean="0">
                <a:sym typeface="Symbol"/>
              </a:rPr>
              <a:t> – Intensidade da força (N)</a:t>
            </a:r>
            <a:br>
              <a:rPr lang="pt-PT" sz="2800" dirty="0" smtClean="0">
                <a:sym typeface="Symbol"/>
              </a:rPr>
            </a:br>
            <a:r>
              <a:rPr lang="pt-PT" sz="2800" b="1" dirty="0">
                <a:sym typeface="Symbol"/>
              </a:rPr>
              <a:t>d</a:t>
            </a:r>
            <a:r>
              <a:rPr lang="pt-PT" sz="2800" b="1" dirty="0" smtClean="0">
                <a:sym typeface="Symbol"/>
              </a:rPr>
              <a:t> </a:t>
            </a:r>
            <a:r>
              <a:rPr lang="pt-PT" sz="2800" dirty="0">
                <a:sym typeface="Symbol"/>
              </a:rPr>
              <a:t>– </a:t>
            </a:r>
            <a:r>
              <a:rPr lang="pt-PT" sz="2800" dirty="0" smtClean="0">
                <a:sym typeface="Symbol"/>
              </a:rPr>
              <a:t> Deslocamento (</a:t>
            </a:r>
            <a:r>
              <a:rPr lang="pt-PT" sz="2800" dirty="0">
                <a:sym typeface="Symbol"/>
              </a:rPr>
              <a:t>m)</a:t>
            </a:r>
            <a:r>
              <a:rPr lang="pt-PT" sz="2800" dirty="0" smtClean="0">
                <a:sym typeface="Symbol"/>
              </a:rPr>
              <a:t>:</a:t>
            </a:r>
            <a:br>
              <a:rPr lang="pt-PT" sz="2800" dirty="0" smtClean="0">
                <a:sym typeface="Symbol"/>
              </a:rPr>
            </a:br>
            <a:r>
              <a:rPr lang="pt-PT" sz="2800" dirty="0" smtClean="0">
                <a:sym typeface="Symbol"/>
              </a:rPr>
              <a:t>posição final - posição inicial</a:t>
            </a:r>
            <a:endParaRPr lang="pt-PT" sz="2800" dirty="0"/>
          </a:p>
          <a:p>
            <a:pPr marL="0" indent="0">
              <a:buNone/>
            </a:pPr>
            <a:endParaRPr lang="pt-PT" sz="2400" dirty="0" smtClean="0"/>
          </a:p>
          <a:p>
            <a:pPr marL="177800" indent="-177800">
              <a:spcBef>
                <a:spcPts val="1800"/>
              </a:spcBef>
              <a:buNone/>
            </a:pPr>
            <a:r>
              <a:rPr lang="pt-PT" sz="2600" dirty="0"/>
              <a:t>*</a:t>
            </a:r>
            <a:r>
              <a:rPr lang="pt-PT" sz="2000" dirty="0"/>
              <a:t> </a:t>
            </a:r>
            <a:r>
              <a:rPr lang="pt-PT" sz="2000" dirty="0" smtClean="0"/>
              <a:t>Esta fórmula é válida n</a:t>
            </a:r>
            <a:r>
              <a:rPr lang="pt-PT" sz="1900" dirty="0" smtClean="0"/>
              <a:t>um </a:t>
            </a:r>
            <a:r>
              <a:rPr lang="pt-PT" sz="1900" dirty="0"/>
              <a:t>movimento rectilíneo sem inversão de sentido, em que a força e o deslocamento têm a mesma direcção e </a:t>
            </a:r>
            <a:r>
              <a:rPr lang="pt-PT" sz="1900" dirty="0" smtClean="0"/>
              <a:t>sentido.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3965481"/>
            <a:ext cx="4589131" cy="1983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095095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PT" sz="3200" b="1" dirty="0" smtClean="0"/>
              <a:t>Transferências de Energia: Trabalho</a:t>
            </a:r>
            <a:endParaRPr lang="pt-PT" sz="32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PT" sz="2400" dirty="0" smtClean="0"/>
              <a:t>O </a:t>
            </a:r>
            <a:r>
              <a:rPr lang="pt-PT" sz="2400" b="1" dirty="0" smtClean="0"/>
              <a:t>trabalho</a:t>
            </a:r>
            <a:r>
              <a:rPr lang="pt-PT" sz="2400" dirty="0" smtClean="0"/>
              <a:t> também corresponde à </a:t>
            </a:r>
            <a:r>
              <a:rPr lang="pt-PT" sz="2400" b="1" dirty="0" smtClean="0"/>
              <a:t>energia útil</a:t>
            </a:r>
            <a:r>
              <a:rPr lang="pt-PT" sz="2400" dirty="0" smtClean="0"/>
              <a:t>, pelo que pode ser calculado a partir do </a:t>
            </a:r>
            <a:r>
              <a:rPr lang="pt-PT" sz="2400" b="1" dirty="0" smtClean="0"/>
              <a:t>rendimento</a:t>
            </a:r>
            <a:r>
              <a:rPr lang="pt-PT" sz="2400" dirty="0" smtClean="0"/>
              <a:t>.</a:t>
            </a:r>
            <a:endParaRPr lang="pt-PT" sz="2400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57" y="2636912"/>
            <a:ext cx="8910639" cy="3638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3984432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PT" sz="3200" b="1" dirty="0" smtClean="0"/>
              <a:t>Transferências de Energia: Potência</a:t>
            </a:r>
            <a:endParaRPr lang="pt-PT" sz="32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pt-PT" sz="2400" b="1" dirty="0" smtClean="0"/>
              <a:t>Potência</a:t>
            </a:r>
            <a:r>
              <a:rPr lang="pt-PT" sz="2400" dirty="0" smtClean="0"/>
              <a:t> – Quantidade </a:t>
            </a:r>
            <a:r>
              <a:rPr lang="pt-PT" sz="2400" dirty="0"/>
              <a:t>de </a:t>
            </a:r>
            <a:r>
              <a:rPr lang="pt-PT" sz="2400" dirty="0" smtClean="0"/>
              <a:t>energia transferida por segundo (</a:t>
            </a:r>
            <a:r>
              <a:rPr lang="pt-PT" sz="2400" dirty="0"/>
              <a:t>trabalho realizado </a:t>
            </a:r>
            <a:r>
              <a:rPr lang="pt-PT" sz="2400" dirty="0" smtClean="0"/>
              <a:t>por uma força num segundo):</a:t>
            </a:r>
            <a:br>
              <a:rPr lang="pt-PT" sz="2400" dirty="0" smtClean="0"/>
            </a:br>
            <a:r>
              <a:rPr lang="pt-PT" sz="2400" b="1" dirty="0" smtClean="0"/>
              <a:t>P </a:t>
            </a:r>
            <a:r>
              <a:rPr lang="pt-PT" sz="2400" b="1" dirty="0"/>
              <a:t>= </a:t>
            </a:r>
            <a:r>
              <a:rPr lang="pt-PT" sz="2400" b="1" dirty="0">
                <a:sym typeface="Symbol"/>
              </a:rPr>
              <a:t>E / t </a:t>
            </a:r>
            <a:r>
              <a:rPr lang="pt-PT" sz="2400" b="1" dirty="0" smtClean="0">
                <a:sym typeface="Symbol"/>
              </a:rPr>
              <a:t> </a:t>
            </a:r>
            <a:r>
              <a:rPr lang="pt-PT" sz="2400" dirty="0" smtClean="0">
                <a:sym typeface="Symbol"/>
              </a:rPr>
              <a:t>ou  </a:t>
            </a:r>
            <a:r>
              <a:rPr lang="pt-PT" sz="2400" b="1" dirty="0" smtClean="0">
                <a:sym typeface="Symbol"/>
              </a:rPr>
              <a:t>P = </a:t>
            </a:r>
            <a:r>
              <a:rPr lang="pt-PT" sz="2400" b="1" dirty="0">
                <a:sym typeface="Symbol"/>
              </a:rPr>
              <a:t>W / </a:t>
            </a:r>
            <a:r>
              <a:rPr lang="pt-PT" sz="2400" b="1" dirty="0" smtClean="0">
                <a:sym typeface="Symbol"/>
              </a:rPr>
              <a:t>t</a:t>
            </a:r>
            <a:r>
              <a:rPr lang="pt-PT" sz="2400" dirty="0" smtClean="0">
                <a:sym typeface="Symbol"/>
              </a:rPr>
              <a:t>  ou </a:t>
            </a:r>
            <a:r>
              <a:rPr lang="pt-PT" sz="2400" b="1" dirty="0" smtClean="0">
                <a:sym typeface="Symbol"/>
              </a:rPr>
              <a:t> </a:t>
            </a:r>
            <a:r>
              <a:rPr lang="pt-PT" sz="2400" b="1" dirty="0">
                <a:sym typeface="Symbol"/>
              </a:rPr>
              <a:t>P = </a:t>
            </a:r>
            <a:r>
              <a:rPr lang="pt-PT" sz="2400" b="1" dirty="0" smtClean="0">
                <a:sym typeface="Symbol"/>
              </a:rPr>
              <a:t>F x v</a:t>
            </a:r>
            <a:endParaRPr lang="pt-PT" sz="2400" b="1" dirty="0">
              <a:sym typeface="Symbol"/>
            </a:endParaRPr>
          </a:p>
          <a:p>
            <a:pPr marL="0" indent="0">
              <a:buNone/>
            </a:pPr>
            <a:endParaRPr lang="pt-PT" sz="2400" dirty="0" smtClean="0"/>
          </a:p>
          <a:p>
            <a:pPr marL="0" indent="0">
              <a:buNone/>
            </a:pPr>
            <a:r>
              <a:rPr lang="pt-PT" sz="2400" b="1" dirty="0">
                <a:sym typeface="Symbol"/>
              </a:rPr>
              <a:t></a:t>
            </a:r>
            <a:r>
              <a:rPr lang="pt-PT" sz="2400" b="1" dirty="0" smtClean="0">
                <a:sym typeface="Symbol"/>
              </a:rPr>
              <a:t>E </a:t>
            </a:r>
            <a:r>
              <a:rPr lang="pt-PT" sz="2400" dirty="0" smtClean="0">
                <a:sym typeface="Symbol"/>
              </a:rPr>
              <a:t>– Variação de energia (energia transferida):  </a:t>
            </a:r>
            <a:r>
              <a:rPr lang="pt-PT" sz="2400" b="1" dirty="0" err="1" smtClean="0">
                <a:sym typeface="Symbol"/>
              </a:rPr>
              <a:t>E</a:t>
            </a:r>
            <a:r>
              <a:rPr lang="pt-PT" sz="2400" b="1" baseline="-25000" dirty="0" err="1" smtClean="0">
                <a:sym typeface="Symbol"/>
              </a:rPr>
              <a:t>final</a:t>
            </a:r>
            <a:r>
              <a:rPr lang="pt-PT" sz="2400" b="1" dirty="0" smtClean="0">
                <a:sym typeface="Symbol"/>
              </a:rPr>
              <a:t> – </a:t>
            </a:r>
            <a:r>
              <a:rPr lang="pt-PT" sz="2400" b="1" dirty="0" err="1" smtClean="0">
                <a:sym typeface="Symbol"/>
              </a:rPr>
              <a:t>E</a:t>
            </a:r>
            <a:r>
              <a:rPr lang="pt-PT" sz="2400" b="1" baseline="-25000" dirty="0" err="1" smtClean="0">
                <a:sym typeface="Symbol"/>
              </a:rPr>
              <a:t>inicial</a:t>
            </a:r>
            <a:r>
              <a:rPr lang="pt-PT" sz="2400" b="1" baseline="-25000" dirty="0" smtClean="0">
                <a:sym typeface="Symbol"/>
              </a:rPr>
              <a:t>  </a:t>
            </a:r>
            <a:r>
              <a:rPr lang="pt-PT" sz="2400" dirty="0" smtClean="0">
                <a:sym typeface="Symbol"/>
              </a:rPr>
              <a:t>(J)</a:t>
            </a:r>
          </a:p>
          <a:p>
            <a:pPr marL="0" indent="0">
              <a:buNone/>
            </a:pPr>
            <a:r>
              <a:rPr lang="pt-PT" sz="2400" b="1" dirty="0" smtClean="0">
                <a:sym typeface="Symbol"/>
              </a:rPr>
              <a:t>t</a:t>
            </a:r>
            <a:r>
              <a:rPr lang="pt-PT" sz="2400" b="1" dirty="0">
                <a:sym typeface="Symbol"/>
              </a:rPr>
              <a:t> </a:t>
            </a:r>
            <a:r>
              <a:rPr lang="pt-PT" sz="2400" dirty="0">
                <a:sym typeface="Symbol"/>
              </a:rPr>
              <a:t>– </a:t>
            </a:r>
            <a:r>
              <a:rPr lang="pt-PT" sz="2400" dirty="0" smtClean="0">
                <a:sym typeface="Symbol"/>
              </a:rPr>
              <a:t>Intervalo de tempo (s)</a:t>
            </a:r>
          </a:p>
          <a:p>
            <a:pPr marL="0" indent="0">
              <a:buNone/>
            </a:pPr>
            <a:r>
              <a:rPr lang="pt-PT" sz="2400" b="1" dirty="0">
                <a:sym typeface="Symbol"/>
              </a:rPr>
              <a:t>v</a:t>
            </a:r>
            <a:r>
              <a:rPr lang="pt-PT" sz="2400" dirty="0" smtClean="0">
                <a:sym typeface="Symbol"/>
              </a:rPr>
              <a:t> – Velocidade (v = d / </a:t>
            </a:r>
            <a:r>
              <a:rPr lang="pt-PT" sz="2400" dirty="0">
                <a:sym typeface="Symbol"/>
              </a:rPr>
              <a:t>t</a:t>
            </a:r>
            <a:r>
              <a:rPr lang="pt-PT" sz="2400" dirty="0" smtClean="0">
                <a:sym typeface="Symbol"/>
              </a:rPr>
              <a:t>) (m/s)</a:t>
            </a:r>
          </a:p>
          <a:p>
            <a:pPr marL="0" indent="0">
              <a:buNone/>
            </a:pPr>
            <a:endParaRPr lang="pt-PT" sz="2400" dirty="0"/>
          </a:p>
          <a:p>
            <a:pPr marL="0" indent="0">
              <a:buNone/>
            </a:pPr>
            <a:r>
              <a:rPr lang="pt-PT" sz="2400" dirty="0" smtClean="0"/>
              <a:t>A unidade SI </a:t>
            </a:r>
            <a:r>
              <a:rPr lang="pt-PT" sz="2400" dirty="0"/>
              <a:t>é o </a:t>
            </a:r>
            <a:r>
              <a:rPr lang="pt-PT" sz="2400" b="1" dirty="0"/>
              <a:t>watt</a:t>
            </a:r>
            <a:r>
              <a:rPr lang="pt-PT" sz="2400" dirty="0"/>
              <a:t> (W</a:t>
            </a:r>
            <a:r>
              <a:rPr lang="pt-PT" sz="2400" dirty="0" smtClean="0"/>
              <a:t>). </a:t>
            </a:r>
            <a:r>
              <a:rPr lang="pt-PT" sz="2400" dirty="0"/>
              <a:t>1 W é a potência de uma máquina que transfere um joule de energia num </a:t>
            </a:r>
            <a:r>
              <a:rPr lang="pt-PT" sz="2400" dirty="0" smtClean="0"/>
              <a:t>segundo. Também se utiliza o </a:t>
            </a:r>
            <a:r>
              <a:rPr lang="pt-PT" sz="2400" b="1" dirty="0">
                <a:sym typeface="Symbol"/>
              </a:rPr>
              <a:t>cavalo-vapor</a:t>
            </a:r>
            <a:r>
              <a:rPr lang="pt-PT" sz="2400" dirty="0">
                <a:sym typeface="Symbol"/>
              </a:rPr>
              <a:t> (cv) ou </a:t>
            </a:r>
            <a:r>
              <a:rPr lang="pt-PT" sz="2400" dirty="0" smtClean="0">
                <a:sym typeface="Symbol"/>
              </a:rPr>
              <a:t>cavalo (1 cv = 735 W).</a:t>
            </a:r>
            <a:endParaRPr lang="pt-PT" sz="2400" dirty="0" smtClean="0"/>
          </a:p>
        </p:txBody>
      </p:sp>
    </p:spTree>
    <p:extLst>
      <p:ext uri="{BB962C8B-B14F-4D97-AF65-F5344CB8AC3E}">
        <p14:creationId xmlns:p14="http://schemas.microsoft.com/office/powerpoint/2010/main" val="240888396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PT" sz="3200" b="1" dirty="0" smtClean="0"/>
              <a:t>Transferências de Energia: Potência</a:t>
            </a:r>
            <a:endParaRPr lang="pt-PT" sz="32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942" b="81561"/>
          <a:stretch/>
        </p:blipFill>
        <p:spPr bwMode="auto">
          <a:xfrm>
            <a:off x="251520" y="1484784"/>
            <a:ext cx="3361533" cy="8149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564" y="3645024"/>
            <a:ext cx="5400600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464669"/>
            <a:ext cx="5265099" cy="31692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319508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968" y="1652588"/>
            <a:ext cx="7391400" cy="3552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140968"/>
            <a:ext cx="4229100" cy="263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pt-PT" sz="3200" b="1" dirty="0" smtClean="0"/>
              <a:t>Transferências de Energia: Potência</a:t>
            </a:r>
            <a:endParaRPr lang="pt-PT" sz="3200" dirty="0"/>
          </a:p>
        </p:txBody>
      </p:sp>
    </p:spTree>
    <p:extLst>
      <p:ext uri="{BB962C8B-B14F-4D97-AF65-F5344CB8AC3E}">
        <p14:creationId xmlns:p14="http://schemas.microsoft.com/office/powerpoint/2010/main" val="296072027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556792"/>
            <a:ext cx="7858412" cy="39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pt-PT" sz="3200" b="1" dirty="0" smtClean="0"/>
              <a:t>Transferências de Energia: Potência</a:t>
            </a:r>
            <a:endParaRPr lang="pt-PT" sz="3200" dirty="0"/>
          </a:p>
        </p:txBody>
      </p:sp>
    </p:spTree>
    <p:extLst>
      <p:ext uri="{BB962C8B-B14F-4D97-AF65-F5344CB8AC3E}">
        <p14:creationId xmlns:p14="http://schemas.microsoft.com/office/powerpoint/2010/main" val="165719819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PT" sz="3200" b="1" dirty="0" smtClean="0"/>
              <a:t>Transferências de Energia: Radiação</a:t>
            </a:r>
            <a:endParaRPr lang="pt-PT" sz="32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9251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PT" sz="2400" dirty="0" smtClean="0"/>
              <a:t>O </a:t>
            </a:r>
            <a:r>
              <a:rPr lang="pt-PT" sz="2400" b="1" dirty="0"/>
              <a:t>Sol</a:t>
            </a:r>
            <a:r>
              <a:rPr lang="pt-PT" sz="2400" dirty="0"/>
              <a:t> transfere energia para a </a:t>
            </a:r>
            <a:r>
              <a:rPr lang="pt-PT" sz="2400" dirty="0" smtClean="0"/>
              <a:t>Terra por </a:t>
            </a:r>
            <a:r>
              <a:rPr lang="pt-PT" sz="2400" b="1" dirty="0" smtClean="0"/>
              <a:t>radiação</a:t>
            </a:r>
            <a:r>
              <a:rPr lang="pt-PT" sz="2400" dirty="0" smtClean="0"/>
              <a:t>.</a:t>
            </a:r>
          </a:p>
          <a:p>
            <a:pPr marL="0" indent="0">
              <a:buNone/>
            </a:pPr>
            <a:r>
              <a:rPr lang="pt-PT" sz="2400" dirty="0"/>
              <a:t>Quando </a:t>
            </a:r>
            <a:r>
              <a:rPr lang="pt-PT" sz="2400" dirty="0" smtClean="0"/>
              <a:t>utilizamos as </a:t>
            </a:r>
            <a:r>
              <a:rPr lang="pt-PT" sz="2400" b="1" dirty="0" smtClean="0"/>
              <a:t>radiações electromagnéticas</a:t>
            </a:r>
            <a:r>
              <a:rPr lang="pt-PT" sz="2400" dirty="0" smtClean="0"/>
              <a:t>,</a:t>
            </a:r>
            <a:br>
              <a:rPr lang="pt-PT" sz="2400" dirty="0" smtClean="0"/>
            </a:br>
            <a:r>
              <a:rPr lang="pt-PT" sz="2400" dirty="0" smtClean="0"/>
              <a:t>há </a:t>
            </a:r>
            <a:r>
              <a:rPr lang="pt-PT" sz="2400" dirty="0"/>
              <a:t>transferência de energia </a:t>
            </a:r>
            <a:r>
              <a:rPr lang="pt-PT" sz="2400" dirty="0" smtClean="0"/>
              <a:t>por </a:t>
            </a:r>
            <a:r>
              <a:rPr lang="pt-PT" sz="2400" b="1" dirty="0" smtClean="0"/>
              <a:t>radiação</a:t>
            </a:r>
            <a:r>
              <a:rPr lang="pt-PT" sz="2400" dirty="0" smtClean="0"/>
              <a:t>.</a:t>
            </a:r>
          </a:p>
          <a:p>
            <a:pPr marL="0" indent="0">
              <a:buNone/>
            </a:pPr>
            <a:r>
              <a:rPr lang="pt-PT" sz="2400" dirty="0" smtClean="0"/>
              <a:t>A </a:t>
            </a:r>
            <a:r>
              <a:rPr lang="pt-PT" sz="2400" b="1" dirty="0" smtClean="0"/>
              <a:t>radiação electromagnética </a:t>
            </a:r>
            <a:r>
              <a:rPr lang="pt-PT" sz="2400" dirty="0" smtClean="0"/>
              <a:t>propaga-se no </a:t>
            </a:r>
            <a:r>
              <a:rPr lang="pt-PT" sz="2400" b="1" dirty="0" smtClean="0"/>
              <a:t>vazio</a:t>
            </a:r>
            <a:r>
              <a:rPr lang="pt-PT" sz="2400" dirty="0" smtClean="0"/>
              <a:t> (não precisa</a:t>
            </a:r>
            <a:br>
              <a:rPr lang="pt-PT" sz="2400" dirty="0" smtClean="0"/>
            </a:br>
            <a:r>
              <a:rPr lang="pt-PT" sz="2400" dirty="0" smtClean="0"/>
              <a:t>de </a:t>
            </a:r>
            <a:r>
              <a:rPr lang="pt-PT" sz="2400" dirty="0"/>
              <a:t>um meio </a:t>
            </a:r>
            <a:r>
              <a:rPr lang="pt-PT" sz="2400" dirty="0" smtClean="0"/>
              <a:t>material), através de </a:t>
            </a:r>
            <a:r>
              <a:rPr lang="pt-PT" sz="2400" b="1" dirty="0" smtClean="0"/>
              <a:t>ondas</a:t>
            </a:r>
            <a:r>
              <a:rPr lang="pt-PT" sz="2400" dirty="0" smtClean="0"/>
              <a:t> </a:t>
            </a:r>
            <a:r>
              <a:rPr lang="pt-PT" sz="2400" b="1" dirty="0" smtClean="0"/>
              <a:t>electromagnéticas </a:t>
            </a:r>
            <a:r>
              <a:rPr lang="pt-PT" sz="2400" dirty="0" smtClean="0"/>
              <a:t>(oscilações dos campos eléctrico e magnético)</a:t>
            </a:r>
            <a:r>
              <a:rPr lang="pt-PT" sz="2400" b="1" dirty="0" smtClean="0"/>
              <a:t> </a:t>
            </a:r>
            <a:r>
              <a:rPr lang="pt-PT" sz="2400" dirty="0" smtClean="0"/>
              <a:t>e de </a:t>
            </a:r>
            <a:r>
              <a:rPr lang="pt-PT" sz="2400" b="1" dirty="0" smtClean="0"/>
              <a:t>fotões</a:t>
            </a:r>
            <a:r>
              <a:rPr lang="pt-PT" sz="2400" dirty="0" smtClean="0"/>
              <a:t>.</a:t>
            </a:r>
          </a:p>
          <a:p>
            <a:pPr>
              <a:buFont typeface="Symbol"/>
              <a:buChar char="l"/>
            </a:pPr>
            <a:endParaRPr lang="pt-PT" sz="2400" dirty="0" smtClean="0">
              <a:sym typeface="Symbol"/>
            </a:endParaRPr>
          </a:p>
          <a:p>
            <a:pPr marL="0" indent="0">
              <a:buNone/>
            </a:pPr>
            <a:endParaRPr lang="pt-PT" sz="2400" dirty="0" smtClean="0">
              <a:sym typeface="Symbol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" y="4149080"/>
            <a:ext cx="2705100" cy="247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3374" y="4149080"/>
            <a:ext cx="2676525" cy="245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6847" y="4149080"/>
            <a:ext cx="2724150" cy="245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2924340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933056"/>
            <a:ext cx="2676525" cy="242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9926" y="3933056"/>
            <a:ext cx="268605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1356" y="1412776"/>
            <a:ext cx="2705100" cy="2419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3627" y="1412776"/>
            <a:ext cx="2676525" cy="2466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373" y="1412776"/>
            <a:ext cx="2657475" cy="247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pt-PT" sz="3200" b="1" dirty="0" smtClean="0"/>
              <a:t>Transferências de Energia: Radiação</a:t>
            </a:r>
            <a:endParaRPr lang="pt-PT" sz="3200" dirty="0"/>
          </a:p>
        </p:txBody>
      </p:sp>
    </p:spTree>
    <p:extLst>
      <p:ext uri="{BB962C8B-B14F-4D97-AF65-F5344CB8AC3E}">
        <p14:creationId xmlns:p14="http://schemas.microsoft.com/office/powerpoint/2010/main" val="6607126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PT" sz="3200" b="1" dirty="0" smtClean="0"/>
              <a:t>Objectivos</a:t>
            </a:r>
            <a:endParaRPr lang="pt-PT" sz="32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PT" sz="2400" dirty="0"/>
              <a:t>Identificar trabalho e calor como quantidades de energia transferidas entre sistemas. </a:t>
            </a:r>
          </a:p>
          <a:p>
            <a:pPr marL="0" indent="0">
              <a:buNone/>
            </a:pPr>
            <a:r>
              <a:rPr lang="pt-PT" sz="2400" dirty="0"/>
              <a:t>Distinguir calor, trabalho e potência e explicitar os valores destas grandezas nas respectivas unidades SI. </a:t>
            </a:r>
          </a:p>
          <a:p>
            <a:pPr marL="0" indent="0">
              <a:buNone/>
            </a:pPr>
            <a:r>
              <a:rPr lang="pt-PT" sz="2400" dirty="0"/>
              <a:t>Identificar transferências de energia como trabalho, calor e radiação. </a:t>
            </a:r>
          </a:p>
          <a:p>
            <a:pPr marL="0" indent="0">
              <a:buNone/>
            </a:pPr>
            <a:r>
              <a:rPr lang="pt-PT" sz="2400" dirty="0"/>
              <a:t>Caracterizar a radiação electromagnética. </a:t>
            </a:r>
          </a:p>
          <a:p>
            <a:pPr marL="0" indent="0">
              <a:buNone/>
            </a:pPr>
            <a:r>
              <a:rPr lang="pt-PT" sz="2400" dirty="0"/>
              <a:t>Interpretar o significado físico da Lei da Conservação da Energia e aplicá-la a situações do dia-a-dia, efectuando balanços energéticos.</a:t>
            </a:r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104140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PT" sz="3200" b="1" dirty="0" smtClean="0"/>
              <a:t>Transferências de Energia: Radiação</a:t>
            </a:r>
            <a:endParaRPr lang="pt-PT" sz="32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PT" sz="2400" dirty="0"/>
              <a:t>A </a:t>
            </a:r>
            <a:r>
              <a:rPr lang="pt-PT" sz="2400" b="1" dirty="0"/>
              <a:t>energia</a:t>
            </a:r>
            <a:r>
              <a:rPr lang="pt-PT" sz="2400" dirty="0"/>
              <a:t> de uma radiação electromagnética calcula-se por:</a:t>
            </a:r>
          </a:p>
          <a:p>
            <a:pPr marL="0" indent="0">
              <a:buNone/>
            </a:pPr>
            <a:r>
              <a:rPr lang="pt-PT" sz="2400" b="1" dirty="0"/>
              <a:t>E = h x f </a:t>
            </a:r>
            <a:r>
              <a:rPr lang="pt-PT" sz="2400" dirty="0">
                <a:sym typeface="Symbol"/>
              </a:rPr>
              <a:t> </a:t>
            </a:r>
            <a:r>
              <a:rPr lang="pt-PT" sz="2400" b="1" dirty="0">
                <a:sym typeface="Symbol"/>
              </a:rPr>
              <a:t>E = h x (c / )  </a:t>
            </a:r>
            <a:r>
              <a:rPr lang="pt-PT" sz="2400" dirty="0"/>
              <a:t>(J)</a:t>
            </a:r>
            <a:endParaRPr lang="pt-PT" sz="2400" b="1" dirty="0">
              <a:sym typeface="Symbol"/>
            </a:endParaRPr>
          </a:p>
          <a:p>
            <a:pPr marL="0" indent="0">
              <a:spcBef>
                <a:spcPts val="1800"/>
              </a:spcBef>
              <a:buNone/>
            </a:pPr>
            <a:r>
              <a:rPr lang="pt-PT" sz="2400" b="1" dirty="0">
                <a:sym typeface="Symbol"/>
              </a:rPr>
              <a:t>f </a:t>
            </a:r>
            <a:r>
              <a:rPr lang="pt-PT" sz="2400" dirty="0">
                <a:sym typeface="Symbol"/>
              </a:rPr>
              <a:t>– F</a:t>
            </a:r>
            <a:r>
              <a:rPr lang="pt-PT" sz="2400" dirty="0"/>
              <a:t>requência (Hz - hertz): número de oscilações por segundo</a:t>
            </a:r>
          </a:p>
          <a:p>
            <a:pPr marL="0" indent="0">
              <a:buNone/>
            </a:pPr>
            <a:r>
              <a:rPr lang="pt-PT" sz="2400" b="1" dirty="0">
                <a:sym typeface="Symbol"/>
              </a:rPr>
              <a:t> </a:t>
            </a:r>
            <a:r>
              <a:rPr lang="pt-PT" sz="2400" dirty="0">
                <a:sym typeface="Symbol"/>
              </a:rPr>
              <a:t>– C</a:t>
            </a:r>
            <a:r>
              <a:rPr lang="pt-PT" sz="2400" dirty="0"/>
              <a:t>omprimento de onda (m): distância entre dois pontos consecutivos da onda que estão no mesmo estado de oscilação</a:t>
            </a:r>
          </a:p>
          <a:p>
            <a:pPr marL="0" indent="0">
              <a:buNone/>
            </a:pPr>
            <a:r>
              <a:rPr lang="pt-PT" sz="2400" b="1" dirty="0">
                <a:sym typeface="Symbol"/>
              </a:rPr>
              <a:t>h</a:t>
            </a:r>
            <a:r>
              <a:rPr lang="pt-PT" sz="2400" dirty="0">
                <a:sym typeface="Symbol"/>
              </a:rPr>
              <a:t> = constante de </a:t>
            </a:r>
            <a:r>
              <a:rPr lang="pt-PT" sz="2400" dirty="0" err="1">
                <a:sym typeface="Symbol"/>
              </a:rPr>
              <a:t>Planck</a:t>
            </a:r>
            <a:r>
              <a:rPr lang="pt-PT" sz="2400" dirty="0">
                <a:sym typeface="Symbol"/>
              </a:rPr>
              <a:t> = 6,626 x 10</a:t>
            </a:r>
            <a:r>
              <a:rPr lang="pt-PT" sz="2400" baseline="30000" dirty="0">
                <a:sym typeface="Symbol"/>
              </a:rPr>
              <a:t>-34</a:t>
            </a:r>
            <a:r>
              <a:rPr lang="pt-PT" sz="2400" dirty="0">
                <a:sym typeface="Symbol"/>
              </a:rPr>
              <a:t> J s</a:t>
            </a:r>
          </a:p>
          <a:p>
            <a:pPr marL="0" indent="0">
              <a:buNone/>
            </a:pPr>
            <a:r>
              <a:rPr lang="pt-PT" sz="2400" b="1" dirty="0">
                <a:sym typeface="Symbol"/>
              </a:rPr>
              <a:t>c</a:t>
            </a:r>
            <a:r>
              <a:rPr lang="pt-PT" sz="2400" dirty="0">
                <a:sym typeface="Symbol"/>
              </a:rPr>
              <a:t> = velocidade da luz no vazio = 3 x 10</a:t>
            </a:r>
            <a:r>
              <a:rPr lang="pt-PT" sz="2400" baseline="30000" dirty="0">
                <a:sym typeface="Symbol"/>
              </a:rPr>
              <a:t>8</a:t>
            </a:r>
            <a:r>
              <a:rPr lang="pt-PT" sz="2400" dirty="0">
                <a:sym typeface="Symbol"/>
              </a:rPr>
              <a:t> </a:t>
            </a:r>
            <a:r>
              <a:rPr lang="pt-PT" sz="2400" dirty="0" smtClean="0">
                <a:sym typeface="Symbol"/>
              </a:rPr>
              <a:t>m/s</a:t>
            </a:r>
            <a:endParaRPr lang="pt-PT" sz="2400" dirty="0">
              <a:sym typeface="Symbol"/>
            </a:endParaRPr>
          </a:p>
        </p:txBody>
      </p:sp>
    </p:spTree>
    <p:extLst>
      <p:ext uri="{BB962C8B-B14F-4D97-AF65-F5344CB8AC3E}">
        <p14:creationId xmlns:p14="http://schemas.microsoft.com/office/powerpoint/2010/main" val="368382070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PT" sz="3200" b="1" dirty="0" smtClean="0"/>
              <a:t>Conservação da Energia</a:t>
            </a:r>
            <a:endParaRPr lang="pt-PT" sz="32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PT" sz="2400" b="1" dirty="0"/>
              <a:t>Lei da Conservação da </a:t>
            </a:r>
            <a:r>
              <a:rPr lang="pt-PT" sz="2400" b="1" dirty="0" smtClean="0"/>
              <a:t>Energia </a:t>
            </a:r>
            <a:r>
              <a:rPr lang="pt-PT" sz="2400" dirty="0" smtClean="0"/>
              <a:t>– Num </a:t>
            </a:r>
            <a:r>
              <a:rPr lang="pt-PT" sz="2400" dirty="0"/>
              <a:t>sistema </a:t>
            </a:r>
            <a:r>
              <a:rPr lang="pt-PT" sz="2400" b="1" dirty="0"/>
              <a:t>isolado</a:t>
            </a:r>
            <a:r>
              <a:rPr lang="pt-PT" sz="2400" dirty="0"/>
              <a:t> a </a:t>
            </a:r>
            <a:r>
              <a:rPr lang="pt-PT" sz="2400" b="1" dirty="0"/>
              <a:t>energia total </a:t>
            </a:r>
            <a:r>
              <a:rPr lang="pt-PT" sz="2400" dirty="0"/>
              <a:t>é </a:t>
            </a:r>
            <a:r>
              <a:rPr lang="pt-PT" sz="2400" dirty="0" smtClean="0"/>
              <a:t>conservada (</a:t>
            </a:r>
            <a:r>
              <a:rPr lang="pt-PT" sz="2400" dirty="0"/>
              <a:t>a energia de um </a:t>
            </a:r>
            <a:r>
              <a:rPr lang="pt-PT" sz="2400" dirty="0" smtClean="0"/>
              <a:t>sistema isolado é </a:t>
            </a:r>
            <a:r>
              <a:rPr lang="pt-PT" sz="2400" dirty="0"/>
              <a:t>sempre constante</a:t>
            </a:r>
            <a:r>
              <a:rPr lang="pt-PT" sz="2400" dirty="0" smtClean="0"/>
              <a:t>).</a:t>
            </a:r>
          </a:p>
          <a:p>
            <a:pPr marL="0" indent="0">
              <a:spcBef>
                <a:spcPts val="0"/>
              </a:spcBef>
              <a:buNone/>
            </a:pPr>
            <a:endParaRPr lang="pt-PT" sz="2400" dirty="0"/>
          </a:p>
          <a:p>
            <a:pPr marL="0" indent="0">
              <a:spcBef>
                <a:spcPts val="0"/>
              </a:spcBef>
              <a:buNone/>
            </a:pPr>
            <a:r>
              <a:rPr lang="pt-PT" sz="2400" dirty="0"/>
              <a:t>Não se pode criar nem destruir energia</a:t>
            </a:r>
            <a:r>
              <a:rPr lang="pt-PT" sz="2400" dirty="0" smtClean="0"/>
              <a:t>. A energia </a:t>
            </a:r>
            <a:r>
              <a:rPr lang="pt-PT" sz="2400" dirty="0"/>
              <a:t>só pode ser </a:t>
            </a:r>
            <a:r>
              <a:rPr lang="pt-PT" sz="2400" b="1" dirty="0"/>
              <a:t>transferida</a:t>
            </a:r>
            <a:r>
              <a:rPr lang="pt-PT" sz="2400" dirty="0"/>
              <a:t> </a:t>
            </a:r>
            <a:r>
              <a:rPr lang="pt-PT" sz="2400" dirty="0" smtClean="0"/>
              <a:t>(fornecida) ou </a:t>
            </a:r>
            <a:r>
              <a:rPr lang="pt-PT" sz="2400" b="1" dirty="0" smtClean="0"/>
              <a:t>transformada</a:t>
            </a:r>
            <a:r>
              <a:rPr lang="pt-PT" sz="2400" dirty="0" smtClean="0"/>
              <a:t>. </a:t>
            </a:r>
          </a:p>
          <a:p>
            <a:pPr marL="0" indent="0">
              <a:spcBef>
                <a:spcPts val="0"/>
              </a:spcBef>
              <a:buNone/>
            </a:pPr>
            <a:endParaRPr lang="pt-PT" sz="2400" dirty="0"/>
          </a:p>
          <a:p>
            <a:pPr marL="0" indent="0">
              <a:spcBef>
                <a:spcPts val="0"/>
              </a:spcBef>
              <a:buNone/>
            </a:pPr>
            <a:r>
              <a:rPr lang="pt-PT" sz="2400" dirty="0"/>
              <a:t>A energia total existente no </a:t>
            </a:r>
            <a:r>
              <a:rPr lang="pt-PT" sz="2400" b="1" dirty="0"/>
              <a:t>Universo</a:t>
            </a:r>
            <a:r>
              <a:rPr lang="pt-PT" sz="2400" dirty="0"/>
              <a:t> é a mesma que existia quando este se </a:t>
            </a:r>
            <a:r>
              <a:rPr lang="pt-PT" sz="2400" dirty="0" smtClean="0"/>
              <a:t>formou porque o Universo é </a:t>
            </a:r>
            <a:r>
              <a:rPr lang="pt-PT" sz="2400" dirty="0"/>
              <a:t>um </a:t>
            </a:r>
            <a:r>
              <a:rPr lang="pt-PT" sz="2400" b="1" dirty="0"/>
              <a:t>sistema </a:t>
            </a:r>
            <a:r>
              <a:rPr lang="pt-PT" sz="2400" b="1" dirty="0" smtClean="0"/>
              <a:t>isolado</a:t>
            </a:r>
            <a:r>
              <a:rPr lang="pt-PT" sz="2400" dirty="0" smtClean="0"/>
              <a:t>.</a:t>
            </a:r>
            <a:endParaRPr lang="pt-PT" sz="2400" dirty="0"/>
          </a:p>
        </p:txBody>
      </p:sp>
    </p:spTree>
    <p:extLst>
      <p:ext uri="{BB962C8B-B14F-4D97-AF65-F5344CB8AC3E}">
        <p14:creationId xmlns:p14="http://schemas.microsoft.com/office/powerpoint/2010/main" val="133947158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PT" sz="3200" b="1" dirty="0" smtClean="0"/>
              <a:t>Conservação da Energia</a:t>
            </a:r>
            <a:endParaRPr lang="pt-PT" sz="32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pt-PT" sz="2400" dirty="0"/>
              <a:t>A </a:t>
            </a:r>
            <a:r>
              <a:rPr lang="pt-PT" sz="2400" b="1" dirty="0"/>
              <a:t>energia fornecida </a:t>
            </a:r>
            <a:r>
              <a:rPr lang="pt-PT" sz="2400" dirty="0"/>
              <a:t>(</a:t>
            </a:r>
            <a:r>
              <a:rPr lang="pt-PT" sz="2400" dirty="0" err="1"/>
              <a:t>E</a:t>
            </a:r>
            <a:r>
              <a:rPr lang="pt-PT" sz="2400" baseline="-25000" dirty="0" err="1"/>
              <a:t>f</a:t>
            </a:r>
            <a:r>
              <a:rPr lang="pt-PT" sz="2400" dirty="0"/>
              <a:t>) para um sistema será sempre igual à </a:t>
            </a:r>
            <a:r>
              <a:rPr lang="pt-PT" sz="2400" b="1" dirty="0"/>
              <a:t>soma</a:t>
            </a:r>
            <a:r>
              <a:rPr lang="pt-PT" sz="2400" dirty="0"/>
              <a:t> da energia utilizada (</a:t>
            </a:r>
            <a:r>
              <a:rPr lang="pt-PT" sz="2400" b="1" dirty="0"/>
              <a:t>energia útil </a:t>
            </a:r>
            <a:r>
              <a:rPr lang="pt-PT" sz="2400" dirty="0"/>
              <a:t>- E</a:t>
            </a:r>
            <a:r>
              <a:rPr lang="pt-PT" sz="2400" baseline="-25000" dirty="0"/>
              <a:t>u</a:t>
            </a:r>
            <a:r>
              <a:rPr lang="pt-PT" sz="2400" dirty="0"/>
              <a:t>) com a </a:t>
            </a:r>
            <a:r>
              <a:rPr lang="pt-PT" sz="2400" b="1" dirty="0"/>
              <a:t>energia dissipada </a:t>
            </a:r>
            <a:r>
              <a:rPr lang="pt-PT" sz="2400" dirty="0"/>
              <a:t>(E</a:t>
            </a:r>
            <a:r>
              <a:rPr lang="pt-PT" sz="2400" baseline="-25000" dirty="0"/>
              <a:t>d</a:t>
            </a:r>
            <a:r>
              <a:rPr lang="pt-PT" sz="2400" dirty="0"/>
              <a:t>) para a vizinhança:</a:t>
            </a:r>
          </a:p>
          <a:p>
            <a:pPr marL="0" indent="0" algn="ctr">
              <a:buNone/>
            </a:pPr>
            <a:r>
              <a:rPr lang="pt-PT" sz="2400" b="1" dirty="0" err="1"/>
              <a:t>E</a:t>
            </a:r>
            <a:r>
              <a:rPr lang="pt-PT" sz="2400" b="1" baseline="-25000" dirty="0" err="1"/>
              <a:t>f</a:t>
            </a:r>
            <a:r>
              <a:rPr lang="pt-PT" sz="2400" b="1" dirty="0"/>
              <a:t> = E</a:t>
            </a:r>
            <a:r>
              <a:rPr lang="pt-PT" sz="2400" b="1" baseline="-25000" dirty="0"/>
              <a:t>u</a:t>
            </a:r>
            <a:r>
              <a:rPr lang="pt-PT" sz="2400" b="1" dirty="0"/>
              <a:t> + E</a:t>
            </a:r>
            <a:r>
              <a:rPr lang="pt-PT" sz="2400" b="1" baseline="-25000" dirty="0"/>
              <a:t>d</a:t>
            </a:r>
          </a:p>
          <a:p>
            <a:endParaRPr lang="pt-PT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2" r="1942"/>
          <a:stretch/>
        </p:blipFill>
        <p:spPr bwMode="auto">
          <a:xfrm>
            <a:off x="2843808" y="3501008"/>
            <a:ext cx="3744416" cy="211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9844863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PT" sz="3200" b="1" dirty="0" smtClean="0"/>
              <a:t>Conservação da Energia</a:t>
            </a:r>
            <a:endParaRPr lang="pt-PT" sz="32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091" y="1628801"/>
            <a:ext cx="8538381" cy="3376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2124359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456" y="1465137"/>
            <a:ext cx="8362008" cy="38360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pt-PT" sz="3200" b="1" dirty="0" smtClean="0"/>
              <a:t>Conservação da Energia</a:t>
            </a:r>
            <a:endParaRPr lang="pt-PT" sz="3200" dirty="0"/>
          </a:p>
        </p:txBody>
      </p:sp>
    </p:spTree>
    <p:extLst>
      <p:ext uri="{BB962C8B-B14F-4D97-AF65-F5344CB8AC3E}">
        <p14:creationId xmlns:p14="http://schemas.microsoft.com/office/powerpoint/2010/main" val="159756559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PT" sz="3200" b="1" dirty="0" smtClean="0"/>
              <a:t>Conservação da Energia</a:t>
            </a:r>
            <a:endParaRPr lang="pt-PT" sz="32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3711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pt-PT" sz="2600" dirty="0"/>
              <a:t>Os valores destas energias podem ser calculados através </a:t>
            </a:r>
            <a:r>
              <a:rPr lang="pt-PT" sz="2600" dirty="0" smtClean="0"/>
              <a:t>de</a:t>
            </a:r>
            <a:br>
              <a:rPr lang="pt-PT" sz="2600" dirty="0" smtClean="0"/>
            </a:br>
            <a:r>
              <a:rPr lang="pt-PT" sz="2600" dirty="0" smtClean="0"/>
              <a:t>um </a:t>
            </a:r>
            <a:r>
              <a:rPr lang="pt-PT" sz="2600" b="1" dirty="0"/>
              <a:t>balanço energético</a:t>
            </a:r>
            <a:r>
              <a:rPr lang="pt-PT" sz="2600" dirty="0"/>
              <a:t>, que </a:t>
            </a:r>
            <a:r>
              <a:rPr lang="pt-PT" sz="2600" dirty="0" smtClean="0"/>
              <a:t>se representa </a:t>
            </a:r>
            <a:r>
              <a:rPr lang="pt-PT" sz="2600" dirty="0"/>
              <a:t>por um </a:t>
            </a:r>
            <a:r>
              <a:rPr lang="pt-PT" sz="2600" b="1" dirty="0"/>
              <a:t>diagrama energético</a:t>
            </a:r>
            <a:r>
              <a:rPr lang="pt-PT" sz="2600" dirty="0"/>
              <a:t>. </a:t>
            </a:r>
          </a:p>
          <a:p>
            <a:pPr marL="0" indent="0">
              <a:spcBef>
                <a:spcPts val="0"/>
              </a:spcBef>
              <a:buNone/>
            </a:pPr>
            <a:endParaRPr lang="pt-PT" sz="26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pt-PT" sz="2600" dirty="0" smtClean="0"/>
              <a:t>Um </a:t>
            </a:r>
            <a:r>
              <a:rPr lang="pt-PT" sz="2600" b="1" dirty="0"/>
              <a:t>diagrama energético </a:t>
            </a:r>
            <a:r>
              <a:rPr lang="pt-PT" sz="2600" dirty="0" smtClean="0"/>
              <a:t>é formado por: </a:t>
            </a:r>
            <a:endParaRPr lang="pt-PT" sz="2600" dirty="0"/>
          </a:p>
          <a:p>
            <a:r>
              <a:rPr lang="pt-PT" sz="2600" b="1" dirty="0" smtClean="0"/>
              <a:t>Rectângulos</a:t>
            </a:r>
            <a:r>
              <a:rPr lang="pt-PT" sz="2600" dirty="0" smtClean="0"/>
              <a:t> – </a:t>
            </a:r>
            <a:r>
              <a:rPr lang="pt-PT" sz="2600" dirty="0"/>
              <a:t>Representam </a:t>
            </a:r>
            <a:r>
              <a:rPr lang="pt-PT" sz="2600" dirty="0" smtClean="0"/>
              <a:t>as fontes </a:t>
            </a:r>
            <a:r>
              <a:rPr lang="pt-PT" sz="2600" dirty="0"/>
              <a:t>de energia e as vizinhanças dos </a:t>
            </a:r>
            <a:r>
              <a:rPr lang="pt-PT" sz="2600" dirty="0" smtClean="0"/>
              <a:t>sistemas; </a:t>
            </a:r>
            <a:endParaRPr lang="pt-PT" sz="2600" dirty="0"/>
          </a:p>
          <a:p>
            <a:r>
              <a:rPr lang="pt-PT" sz="2600" b="1" dirty="0" smtClean="0"/>
              <a:t>Círculos</a:t>
            </a:r>
            <a:r>
              <a:rPr lang="pt-PT" sz="2600" dirty="0" smtClean="0"/>
              <a:t> – Representam os sistemas; </a:t>
            </a:r>
            <a:endParaRPr lang="pt-PT" sz="2600" dirty="0"/>
          </a:p>
          <a:p>
            <a:r>
              <a:rPr lang="pt-PT" sz="2600" b="1" dirty="0" smtClean="0"/>
              <a:t>Setas</a:t>
            </a:r>
            <a:r>
              <a:rPr lang="pt-PT" sz="2600" dirty="0" smtClean="0"/>
              <a:t> – </a:t>
            </a:r>
            <a:r>
              <a:rPr lang="pt-PT" sz="2600" dirty="0"/>
              <a:t>Representam </a:t>
            </a:r>
            <a:r>
              <a:rPr lang="pt-PT" sz="2600" dirty="0" smtClean="0"/>
              <a:t>as transferências e as transformações</a:t>
            </a:r>
            <a:br>
              <a:rPr lang="pt-PT" sz="2600" dirty="0" smtClean="0"/>
            </a:br>
            <a:r>
              <a:rPr lang="pt-PT" sz="2600" dirty="0" smtClean="0"/>
              <a:t>de energia.</a:t>
            </a:r>
          </a:p>
          <a:p>
            <a:pPr marL="0" indent="0">
              <a:spcBef>
                <a:spcPts val="0"/>
              </a:spcBef>
              <a:buNone/>
            </a:pPr>
            <a:endParaRPr lang="pt-PT" sz="26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pt-PT" sz="2600" dirty="0"/>
              <a:t>Se o sistema </a:t>
            </a:r>
            <a:r>
              <a:rPr lang="pt-PT" sz="2600" b="1" dirty="0"/>
              <a:t>recebe</a:t>
            </a:r>
            <a:r>
              <a:rPr lang="pt-PT" sz="2600" dirty="0"/>
              <a:t> energia, esta apresenta um valor </a:t>
            </a:r>
            <a:r>
              <a:rPr lang="pt-PT" sz="2600" b="1" dirty="0"/>
              <a:t>positivo</a:t>
            </a:r>
            <a:r>
              <a:rPr lang="pt-PT" sz="2600" dirty="0"/>
              <a:t>.</a:t>
            </a:r>
            <a:br>
              <a:rPr lang="pt-PT" sz="2600" dirty="0"/>
            </a:br>
            <a:r>
              <a:rPr lang="pt-PT" sz="2600" dirty="0"/>
              <a:t>Se o sistema </a:t>
            </a:r>
            <a:r>
              <a:rPr lang="pt-PT" sz="2600" b="1" dirty="0"/>
              <a:t>perde</a:t>
            </a:r>
            <a:r>
              <a:rPr lang="pt-PT" sz="2600" dirty="0"/>
              <a:t> energia, esta apresenta um valor </a:t>
            </a:r>
            <a:r>
              <a:rPr lang="pt-PT" sz="2600" b="1" dirty="0"/>
              <a:t>negativo</a:t>
            </a:r>
            <a:r>
              <a:rPr lang="pt-PT" sz="2600" dirty="0"/>
              <a:t>. </a:t>
            </a:r>
          </a:p>
          <a:p>
            <a:pPr marL="0" indent="0">
              <a:buNone/>
            </a:pPr>
            <a:endParaRPr lang="pt-PT" sz="2400" dirty="0"/>
          </a:p>
        </p:txBody>
      </p:sp>
    </p:spTree>
    <p:extLst>
      <p:ext uri="{BB962C8B-B14F-4D97-AF65-F5344CB8AC3E}">
        <p14:creationId xmlns:p14="http://schemas.microsoft.com/office/powerpoint/2010/main" val="369521531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PT" sz="3200" b="1" dirty="0" smtClean="0"/>
              <a:t>Conservação da Energia</a:t>
            </a:r>
            <a:endParaRPr lang="pt-PT" sz="32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8" y="1419225"/>
            <a:ext cx="9001125" cy="4019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394973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PT" sz="3200" b="1" dirty="0" smtClean="0"/>
              <a:t>Conservação da Energia</a:t>
            </a:r>
            <a:endParaRPr lang="pt-PT" sz="32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 dirty="0"/>
          </a:p>
        </p:txBody>
      </p:sp>
      <p:grpSp>
        <p:nvGrpSpPr>
          <p:cNvPr id="5" name="Grupo 4"/>
          <p:cNvGrpSpPr/>
          <p:nvPr/>
        </p:nvGrpSpPr>
        <p:grpSpPr>
          <a:xfrm>
            <a:off x="107379" y="1462088"/>
            <a:ext cx="9001125" cy="3933825"/>
            <a:chOff x="107379" y="1462088"/>
            <a:chExt cx="9001125" cy="3933825"/>
          </a:xfrm>
        </p:grpSpPr>
        <p:pic>
          <p:nvPicPr>
            <p:cNvPr id="8194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379" y="1462088"/>
              <a:ext cx="9001125" cy="39338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CaixaDeTexto 3"/>
            <p:cNvSpPr txBox="1"/>
            <p:nvPr/>
          </p:nvSpPr>
          <p:spPr>
            <a:xfrm>
              <a:off x="5333024" y="2523380"/>
              <a:ext cx="12241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PT" b="1" dirty="0" err="1" smtClean="0"/>
                <a:t>omolete</a:t>
              </a:r>
              <a:endParaRPr lang="pt-PT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0221121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PT" sz="3200" b="1" dirty="0" smtClean="0"/>
              <a:t>Conteúdos</a:t>
            </a:r>
            <a:endParaRPr lang="pt-PT" sz="32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pt-PT" sz="2400" dirty="0" smtClean="0"/>
              <a:t>Fontes de Energia</a:t>
            </a:r>
          </a:p>
          <a:p>
            <a:pPr marL="0" indent="0">
              <a:buNone/>
            </a:pPr>
            <a:r>
              <a:rPr lang="pt-PT" sz="2400" dirty="0" smtClean="0"/>
              <a:t>Situação Energética </a:t>
            </a:r>
            <a:r>
              <a:rPr lang="pt-PT" sz="2400" dirty="0"/>
              <a:t>M</a:t>
            </a:r>
            <a:r>
              <a:rPr lang="pt-PT" sz="2400" dirty="0" smtClean="0"/>
              <a:t>undial</a:t>
            </a:r>
          </a:p>
          <a:p>
            <a:pPr marL="0" indent="0">
              <a:buNone/>
            </a:pPr>
            <a:r>
              <a:rPr lang="pt-PT" sz="2400" dirty="0" smtClean="0"/>
              <a:t>Transformações de Energia</a:t>
            </a:r>
          </a:p>
          <a:p>
            <a:pPr marL="0" indent="0">
              <a:buNone/>
            </a:pPr>
            <a:r>
              <a:rPr lang="pt-PT" sz="2400" dirty="0" smtClean="0"/>
              <a:t>Degradação de Energia</a:t>
            </a:r>
          </a:p>
          <a:p>
            <a:pPr marL="0" indent="0">
              <a:buNone/>
            </a:pPr>
            <a:r>
              <a:rPr lang="pt-PT" sz="2400" dirty="0" smtClean="0"/>
              <a:t>Rendimento</a:t>
            </a:r>
          </a:p>
          <a:p>
            <a:pPr marL="0" indent="0">
              <a:buNone/>
            </a:pPr>
            <a:r>
              <a:rPr lang="pt-PT" sz="2400" dirty="0" smtClean="0"/>
              <a:t>Uso Racional de Energia</a:t>
            </a:r>
          </a:p>
          <a:p>
            <a:pPr marL="0" indent="0">
              <a:buNone/>
            </a:pPr>
            <a:r>
              <a:rPr lang="pt-PT" sz="2400" dirty="0" smtClean="0"/>
              <a:t>Sistemas</a:t>
            </a:r>
          </a:p>
          <a:p>
            <a:pPr marL="0" indent="0">
              <a:buNone/>
            </a:pPr>
            <a:r>
              <a:rPr lang="pt-PT" sz="2400" dirty="0" smtClean="0"/>
              <a:t>Energia dos Sistemas</a:t>
            </a:r>
          </a:p>
          <a:p>
            <a:pPr marL="0" indent="0">
              <a:buNone/>
            </a:pPr>
            <a:r>
              <a:rPr lang="pt-PT" sz="2400" dirty="0" smtClean="0"/>
              <a:t>Transferências de Energia: Calor</a:t>
            </a:r>
          </a:p>
          <a:p>
            <a:pPr marL="0" indent="0">
              <a:buNone/>
            </a:pPr>
            <a:r>
              <a:rPr lang="pt-PT" sz="2400" dirty="0" smtClean="0"/>
              <a:t>Transferências de Energia: Trabalho</a:t>
            </a:r>
          </a:p>
          <a:p>
            <a:pPr marL="0" indent="0">
              <a:buNone/>
            </a:pPr>
            <a:r>
              <a:rPr lang="pt-PT" sz="2400" dirty="0" smtClean="0"/>
              <a:t>Transferências de energia: Potência</a:t>
            </a:r>
          </a:p>
          <a:p>
            <a:pPr marL="0" indent="0">
              <a:buNone/>
            </a:pPr>
            <a:r>
              <a:rPr lang="pt-PT" sz="2400" dirty="0" smtClean="0"/>
              <a:t>Transferências de Energia: Radiação</a:t>
            </a:r>
          </a:p>
          <a:p>
            <a:pPr marL="0" indent="0">
              <a:buNone/>
            </a:pPr>
            <a:r>
              <a:rPr lang="pt-PT" sz="2400" dirty="0" smtClean="0"/>
              <a:t>Conservação da Energia</a:t>
            </a:r>
          </a:p>
        </p:txBody>
      </p:sp>
    </p:spTree>
    <p:extLst>
      <p:ext uri="{BB962C8B-B14F-4D97-AF65-F5344CB8AC3E}">
        <p14:creationId xmlns:p14="http://schemas.microsoft.com/office/powerpoint/2010/main" val="884329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PT" sz="3200" b="1" dirty="0" smtClean="0"/>
              <a:t>Fontes de Energia</a:t>
            </a:r>
            <a:endParaRPr lang="pt-PT" sz="32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pt-PT" sz="2400" dirty="0"/>
              <a:t>Todas as </a:t>
            </a:r>
            <a:r>
              <a:rPr lang="pt-PT" sz="2400" b="1" dirty="0"/>
              <a:t>actividades</a:t>
            </a:r>
            <a:r>
              <a:rPr lang="pt-PT" sz="2400" dirty="0"/>
              <a:t> </a:t>
            </a:r>
            <a:r>
              <a:rPr lang="pt-PT" sz="2400" dirty="0" smtClean="0"/>
              <a:t>dos seres vivos precisam </a:t>
            </a:r>
            <a:r>
              <a:rPr lang="pt-PT" sz="2400" dirty="0"/>
              <a:t>de </a:t>
            </a:r>
            <a:r>
              <a:rPr lang="pt-PT" sz="2400" dirty="0" smtClean="0"/>
              <a:t>energia.</a:t>
            </a:r>
          </a:p>
          <a:p>
            <a:pPr marL="0" indent="0">
              <a:buNone/>
            </a:pPr>
            <a:endParaRPr lang="pt-PT" sz="2400" dirty="0" smtClean="0"/>
          </a:p>
          <a:p>
            <a:pPr marL="0" indent="0">
              <a:buNone/>
            </a:pPr>
            <a:r>
              <a:rPr lang="pt-PT" sz="2400" dirty="0" smtClean="0"/>
              <a:t>A energia é responsável pelo </a:t>
            </a:r>
            <a:r>
              <a:rPr lang="pt-PT" sz="2400" b="1" dirty="0" smtClean="0"/>
              <a:t>desenvolvimento</a:t>
            </a:r>
            <a:r>
              <a:rPr lang="pt-PT" sz="2400" dirty="0" smtClean="0"/>
              <a:t> </a:t>
            </a:r>
            <a:r>
              <a:rPr lang="pt-PT" sz="2400" b="1" dirty="0" smtClean="0"/>
              <a:t>científico</a:t>
            </a:r>
            <a:r>
              <a:rPr lang="pt-PT" sz="2400" dirty="0" smtClean="0"/>
              <a:t>,</a:t>
            </a:r>
            <a:r>
              <a:rPr lang="pt-PT" sz="2400" b="1" dirty="0"/>
              <a:t> </a:t>
            </a:r>
            <a:r>
              <a:rPr lang="pt-PT" sz="2400" b="1" dirty="0" smtClean="0"/>
              <a:t>tecnológico </a:t>
            </a:r>
            <a:r>
              <a:rPr lang="pt-PT" sz="2400" dirty="0" smtClean="0"/>
              <a:t>e </a:t>
            </a:r>
            <a:r>
              <a:rPr lang="pt-PT" sz="2400" b="1" dirty="0" smtClean="0"/>
              <a:t>social</a:t>
            </a:r>
            <a:r>
              <a:rPr lang="pt-PT" sz="2400" dirty="0" smtClean="0"/>
              <a:t>, permitindo </a:t>
            </a:r>
            <a:r>
              <a:rPr lang="pt-PT" sz="2400" dirty="0"/>
              <a:t>o funcionamento de </a:t>
            </a:r>
            <a:r>
              <a:rPr lang="pt-PT" sz="2400" dirty="0" smtClean="0"/>
              <a:t>aparelhos e a criação de novos materiais.</a:t>
            </a:r>
          </a:p>
          <a:p>
            <a:endParaRPr lang="pt-PT" sz="2400" dirty="0" smtClean="0"/>
          </a:p>
          <a:p>
            <a:pPr marL="0" indent="0">
              <a:buNone/>
            </a:pPr>
            <a:r>
              <a:rPr lang="pt-PT" sz="2400" b="1" dirty="0" smtClean="0"/>
              <a:t>Fontes de energia </a:t>
            </a:r>
            <a:r>
              <a:rPr lang="pt-PT" sz="2400" dirty="0" smtClean="0"/>
              <a:t>– Materiais  que fornecem energia.</a:t>
            </a:r>
            <a:br>
              <a:rPr lang="pt-PT" sz="2400" dirty="0" smtClean="0"/>
            </a:br>
            <a:r>
              <a:rPr lang="pt-PT" sz="2400" dirty="0" smtClean="0"/>
              <a:t>Podem </a:t>
            </a:r>
            <a:r>
              <a:rPr lang="pt-PT" sz="2400" dirty="0"/>
              <a:t>ser </a:t>
            </a:r>
            <a:r>
              <a:rPr lang="pt-PT" sz="2400" dirty="0" smtClean="0"/>
              <a:t>fontes de energia </a:t>
            </a:r>
            <a:r>
              <a:rPr lang="pt-PT" sz="2400" b="1" dirty="0" smtClean="0"/>
              <a:t>renováveis</a:t>
            </a:r>
            <a:r>
              <a:rPr lang="pt-PT" sz="2400" dirty="0" smtClean="0"/>
              <a:t> </a:t>
            </a:r>
            <a:r>
              <a:rPr lang="pt-PT" sz="2400" dirty="0"/>
              <a:t>ou </a:t>
            </a:r>
            <a:r>
              <a:rPr lang="pt-PT" sz="2400" b="1" dirty="0"/>
              <a:t>não renováveis</a:t>
            </a:r>
            <a:r>
              <a:rPr lang="pt-PT" sz="2400" dirty="0"/>
              <a:t>. </a:t>
            </a:r>
            <a:endParaRPr lang="pt-PT" sz="2400" dirty="0" smtClean="0"/>
          </a:p>
          <a:p>
            <a:pPr marL="0" indent="0">
              <a:buNone/>
            </a:pPr>
            <a:endParaRPr lang="pt-PT" sz="2400" dirty="0" smtClean="0"/>
          </a:p>
          <a:p>
            <a:pPr marL="0" indent="0">
              <a:buNone/>
            </a:pPr>
            <a:r>
              <a:rPr lang="pt-PT" sz="2400" b="1" dirty="0" smtClean="0"/>
              <a:t>Receptores de energia </a:t>
            </a:r>
            <a:r>
              <a:rPr lang="pt-PT" sz="2400" dirty="0"/>
              <a:t>– Materiais  que </a:t>
            </a:r>
            <a:r>
              <a:rPr lang="pt-PT" sz="2400" dirty="0" smtClean="0"/>
              <a:t>recebem </a:t>
            </a:r>
            <a:r>
              <a:rPr lang="pt-PT" sz="2400" dirty="0"/>
              <a:t>energia.</a:t>
            </a:r>
            <a:br>
              <a:rPr lang="pt-PT" sz="2400" dirty="0"/>
            </a:br>
            <a:endParaRPr lang="pt-PT" sz="2400" dirty="0"/>
          </a:p>
        </p:txBody>
      </p:sp>
    </p:spTree>
    <p:extLst>
      <p:ext uri="{BB962C8B-B14F-4D97-AF65-F5344CB8AC3E}">
        <p14:creationId xmlns:p14="http://schemas.microsoft.com/office/powerpoint/2010/main" val="3500210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PT" sz="3200" b="1" dirty="0" smtClean="0"/>
              <a:t>Fontes de Energia</a:t>
            </a:r>
            <a:endParaRPr lang="pt-PT" sz="32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PT" sz="2400" b="1" dirty="0" smtClean="0"/>
              <a:t>Fontes </a:t>
            </a:r>
            <a:r>
              <a:rPr lang="pt-PT" sz="2400" b="1" dirty="0"/>
              <a:t>de energia </a:t>
            </a:r>
            <a:r>
              <a:rPr lang="pt-PT" sz="2400" b="1" dirty="0" smtClean="0"/>
              <a:t>renováveis</a:t>
            </a:r>
            <a:r>
              <a:rPr lang="pt-PT" sz="2400" dirty="0" smtClean="0"/>
              <a:t> – </a:t>
            </a:r>
            <a:r>
              <a:rPr lang="pt-PT" sz="2400" dirty="0"/>
              <a:t>Não se </a:t>
            </a:r>
            <a:r>
              <a:rPr lang="pt-PT" sz="2400" dirty="0" smtClean="0"/>
              <a:t>esgotam (são ilimitadas), porque estão sempre a ser produzidas pela natureza: Sol, vento, água, marés, ondas do mar, biomassa, biogás e calor do interior da Terra. O </a:t>
            </a:r>
            <a:r>
              <a:rPr lang="pt-PT" sz="2400" b="1" dirty="0" smtClean="0"/>
              <a:t>Sol</a:t>
            </a:r>
            <a:r>
              <a:rPr lang="pt-PT" sz="2400" dirty="0" smtClean="0"/>
              <a:t> é a principal fonte de energia da Terra (as estrelas são a fonte de energia do Universo).</a:t>
            </a:r>
          </a:p>
          <a:p>
            <a:pPr marL="0" indent="0">
              <a:buNone/>
            </a:pPr>
            <a:endParaRPr lang="pt-PT" sz="2400" dirty="0"/>
          </a:p>
          <a:p>
            <a:pPr marL="0" indent="0">
              <a:buNone/>
            </a:pPr>
            <a:r>
              <a:rPr lang="pt-PT" sz="2400" b="1" dirty="0"/>
              <a:t>Fontes de energia </a:t>
            </a:r>
            <a:r>
              <a:rPr lang="pt-PT" sz="2400" b="1" dirty="0" smtClean="0"/>
              <a:t>não </a:t>
            </a:r>
            <a:r>
              <a:rPr lang="pt-PT" sz="2400" b="1" dirty="0"/>
              <a:t>renováveis</a:t>
            </a:r>
            <a:r>
              <a:rPr lang="pt-PT" sz="2400" dirty="0"/>
              <a:t> </a:t>
            </a:r>
            <a:r>
              <a:rPr lang="pt-PT" sz="2400" dirty="0" smtClean="0"/>
              <a:t>– </a:t>
            </a:r>
            <a:r>
              <a:rPr lang="pt-PT" sz="2400" dirty="0"/>
              <a:t>Esgotam-se (são </a:t>
            </a:r>
            <a:r>
              <a:rPr lang="pt-PT" sz="2400" dirty="0" smtClean="0"/>
              <a:t>limitadas</a:t>
            </a:r>
            <a:r>
              <a:rPr lang="pt-PT" sz="2400" dirty="0"/>
              <a:t>), porque </a:t>
            </a:r>
            <a:r>
              <a:rPr lang="pt-PT" sz="2400" dirty="0" smtClean="0"/>
              <a:t>a </a:t>
            </a:r>
            <a:r>
              <a:rPr lang="pt-PT" sz="2400" dirty="0"/>
              <a:t>natureza </a:t>
            </a:r>
            <a:r>
              <a:rPr lang="pt-PT" sz="2400" dirty="0" smtClean="0"/>
              <a:t>demora milhões de anos para as produzir: </a:t>
            </a:r>
            <a:r>
              <a:rPr lang="pt-PT" sz="2400" b="1" dirty="0"/>
              <a:t>combustíveis fósseis</a:t>
            </a:r>
            <a:r>
              <a:rPr lang="pt-PT" sz="2400" dirty="0"/>
              <a:t> </a:t>
            </a:r>
            <a:r>
              <a:rPr lang="pt-PT" sz="2400" dirty="0" smtClean="0"/>
              <a:t>(carvão, petróleo e gás natural),</a:t>
            </a:r>
            <a:br>
              <a:rPr lang="pt-PT" sz="2400" dirty="0" smtClean="0"/>
            </a:br>
            <a:r>
              <a:rPr lang="pt-PT" sz="2400" dirty="0" smtClean="0"/>
              <a:t>e </a:t>
            </a:r>
            <a:r>
              <a:rPr lang="pt-PT" sz="2400" b="1" dirty="0" smtClean="0"/>
              <a:t>materiais radioactivos </a:t>
            </a:r>
            <a:r>
              <a:rPr lang="pt-PT" sz="2400" dirty="0" smtClean="0"/>
              <a:t>(urânio e tório).</a:t>
            </a:r>
            <a:endParaRPr lang="pt-PT" sz="2400" dirty="0"/>
          </a:p>
        </p:txBody>
      </p:sp>
    </p:spTree>
    <p:extLst>
      <p:ext uri="{BB962C8B-B14F-4D97-AF65-F5344CB8AC3E}">
        <p14:creationId xmlns:p14="http://schemas.microsoft.com/office/powerpoint/2010/main" val="2473329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PT" sz="3200" b="1" dirty="0" smtClean="0"/>
              <a:t>Situação Energética </a:t>
            </a:r>
            <a:r>
              <a:rPr lang="pt-PT" sz="3200" b="1" dirty="0"/>
              <a:t>M</a:t>
            </a:r>
            <a:r>
              <a:rPr lang="pt-PT" sz="3200" b="1" dirty="0" smtClean="0"/>
              <a:t>undial</a:t>
            </a:r>
            <a:endParaRPr lang="pt-PT" sz="32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PT" sz="2400" dirty="0"/>
              <a:t>Cerca de </a:t>
            </a:r>
            <a:r>
              <a:rPr lang="pt-PT" sz="2400" b="1" dirty="0"/>
              <a:t>95% </a:t>
            </a:r>
            <a:r>
              <a:rPr lang="pt-PT" sz="2400" dirty="0"/>
              <a:t>da energia utilizada pelo Homem vem das fontes de energia </a:t>
            </a:r>
            <a:r>
              <a:rPr lang="pt-PT" sz="2400" b="1" dirty="0"/>
              <a:t>não renováveis</a:t>
            </a:r>
            <a:r>
              <a:rPr lang="pt-PT" sz="2400" dirty="0"/>
              <a:t>.</a:t>
            </a:r>
          </a:p>
          <a:p>
            <a:pPr marL="0" indent="0">
              <a:buNone/>
            </a:pPr>
            <a:endParaRPr lang="pt-PT" sz="2400" dirty="0" smtClean="0"/>
          </a:p>
          <a:p>
            <a:pPr marL="0" indent="0">
              <a:buNone/>
            </a:pPr>
            <a:r>
              <a:rPr lang="pt-PT" sz="2400" dirty="0" smtClean="0"/>
              <a:t>O rápido </a:t>
            </a:r>
            <a:r>
              <a:rPr lang="pt-PT" sz="2400" b="1" dirty="0" smtClean="0"/>
              <a:t>aumento populacional </a:t>
            </a:r>
            <a:r>
              <a:rPr lang="pt-PT" sz="2400" dirty="0" smtClean="0"/>
              <a:t>e o </a:t>
            </a:r>
            <a:r>
              <a:rPr lang="pt-PT" sz="2400" b="1" dirty="0"/>
              <a:t>desenvolvimento</a:t>
            </a:r>
            <a:r>
              <a:rPr lang="pt-PT" sz="2400" dirty="0"/>
              <a:t> </a:t>
            </a:r>
            <a:r>
              <a:rPr lang="pt-PT" sz="2400" b="1" dirty="0"/>
              <a:t>científico</a:t>
            </a:r>
            <a:r>
              <a:rPr lang="pt-PT" sz="2400" dirty="0"/>
              <a:t>,</a:t>
            </a:r>
            <a:r>
              <a:rPr lang="pt-PT" sz="2400" b="1" dirty="0"/>
              <a:t> tecnológico </a:t>
            </a:r>
            <a:r>
              <a:rPr lang="pt-PT" sz="2400" dirty="0"/>
              <a:t>e </a:t>
            </a:r>
            <a:r>
              <a:rPr lang="pt-PT" sz="2400" b="1" dirty="0"/>
              <a:t>social</a:t>
            </a:r>
            <a:r>
              <a:rPr lang="pt-PT" sz="2400" dirty="0" smtClean="0"/>
              <a:t>, desde </a:t>
            </a:r>
            <a:r>
              <a:rPr lang="pt-PT" sz="2400" dirty="0"/>
              <a:t>a Revolução </a:t>
            </a:r>
            <a:r>
              <a:rPr lang="pt-PT" sz="2400" dirty="0" smtClean="0"/>
              <a:t>Industrial, </a:t>
            </a:r>
            <a:r>
              <a:rPr lang="pt-PT" sz="2400" dirty="0"/>
              <a:t>provocou um </a:t>
            </a:r>
            <a:r>
              <a:rPr lang="pt-PT" sz="2400" b="1" dirty="0" smtClean="0"/>
              <a:t>consumo</a:t>
            </a:r>
            <a:r>
              <a:rPr lang="pt-PT" sz="2400" dirty="0" smtClean="0"/>
              <a:t> excessivo de </a:t>
            </a:r>
            <a:r>
              <a:rPr lang="pt-PT" sz="2400" b="1" dirty="0" smtClean="0"/>
              <a:t>energia</a:t>
            </a:r>
            <a:r>
              <a:rPr lang="pt-PT" sz="2400" dirty="0" smtClean="0"/>
              <a:t> e dos </a:t>
            </a:r>
            <a:r>
              <a:rPr lang="pt-PT" sz="2400" b="1" dirty="0" smtClean="0"/>
              <a:t>combustíveis fósseis</a:t>
            </a:r>
            <a:r>
              <a:rPr lang="pt-PT" sz="2400" dirty="0" smtClean="0"/>
              <a:t>.  </a:t>
            </a:r>
            <a:endParaRPr lang="pt-PT" sz="2400" dirty="0"/>
          </a:p>
          <a:p>
            <a:pPr marL="0" indent="0">
              <a:buNone/>
            </a:pPr>
            <a:endParaRPr lang="pt-PT" sz="2400" dirty="0"/>
          </a:p>
          <a:p>
            <a:pPr marL="0" indent="0">
              <a:buNone/>
            </a:pPr>
            <a:r>
              <a:rPr lang="pt-PT" sz="2400" dirty="0" smtClean="0"/>
              <a:t>Os </a:t>
            </a:r>
            <a:r>
              <a:rPr lang="pt-PT" sz="2400" b="1" dirty="0" smtClean="0"/>
              <a:t>combustíveis </a:t>
            </a:r>
            <a:r>
              <a:rPr lang="pt-PT" sz="2400" b="1" dirty="0"/>
              <a:t>fósseis </a:t>
            </a:r>
            <a:r>
              <a:rPr lang="pt-PT" sz="2400" dirty="0" smtClean="0"/>
              <a:t>são </a:t>
            </a:r>
            <a:r>
              <a:rPr lang="pt-PT" sz="2400" dirty="0"/>
              <a:t>muito </a:t>
            </a:r>
            <a:r>
              <a:rPr lang="pt-PT" sz="2400" b="1" dirty="0" smtClean="0"/>
              <a:t>poluentes</a:t>
            </a:r>
            <a:r>
              <a:rPr lang="pt-PT" sz="2400" dirty="0" smtClean="0"/>
              <a:t>: quando são queimados libertam </a:t>
            </a:r>
            <a:r>
              <a:rPr lang="pt-PT" sz="2400" b="1" dirty="0" smtClean="0"/>
              <a:t>óxidos</a:t>
            </a:r>
            <a:r>
              <a:rPr lang="pt-PT" sz="2400" dirty="0" smtClean="0"/>
              <a:t> de </a:t>
            </a:r>
            <a:r>
              <a:rPr lang="pt-PT" sz="2400" b="1" dirty="0" smtClean="0"/>
              <a:t>enxofre</a:t>
            </a:r>
            <a:r>
              <a:rPr lang="pt-PT" sz="2400" dirty="0" smtClean="0"/>
              <a:t> e de </a:t>
            </a:r>
            <a:r>
              <a:rPr lang="pt-PT" sz="2400" b="1" dirty="0" smtClean="0"/>
              <a:t>azoto</a:t>
            </a:r>
            <a:r>
              <a:rPr lang="pt-PT" sz="2400" dirty="0" smtClean="0"/>
              <a:t>, que formam as </a:t>
            </a:r>
            <a:r>
              <a:rPr lang="pt-PT" sz="2400" b="1" dirty="0" smtClean="0"/>
              <a:t>chuvas ácidas</a:t>
            </a:r>
            <a:r>
              <a:rPr lang="pt-PT" sz="2400" dirty="0" smtClean="0"/>
              <a:t>, e </a:t>
            </a:r>
            <a:r>
              <a:rPr lang="pt-PT" sz="2400" b="1" dirty="0" smtClean="0"/>
              <a:t>dióxido </a:t>
            </a:r>
            <a:r>
              <a:rPr lang="pt-PT" sz="2400" b="1" dirty="0"/>
              <a:t>de carbono</a:t>
            </a:r>
            <a:r>
              <a:rPr lang="pt-PT" sz="2400" dirty="0"/>
              <a:t>, que </a:t>
            </a:r>
            <a:r>
              <a:rPr lang="pt-PT" sz="2400" dirty="0" smtClean="0"/>
              <a:t>provoca o </a:t>
            </a:r>
            <a:r>
              <a:rPr lang="pt-PT" sz="2400" b="1" dirty="0"/>
              <a:t>aquecimento </a:t>
            </a:r>
            <a:r>
              <a:rPr lang="pt-PT" sz="2400" b="1" dirty="0" smtClean="0"/>
              <a:t>global</a:t>
            </a:r>
            <a:r>
              <a:rPr lang="pt-PT" sz="2400" dirty="0" smtClean="0"/>
              <a:t>. O </a:t>
            </a:r>
            <a:r>
              <a:rPr lang="pt-PT" sz="2400" b="1" dirty="0" smtClean="0"/>
              <a:t>gás natural </a:t>
            </a:r>
            <a:r>
              <a:rPr lang="pt-PT" sz="2400" dirty="0" smtClean="0"/>
              <a:t>é o menos poluente.</a:t>
            </a:r>
            <a:endParaRPr lang="pt-PT" sz="2400" dirty="0"/>
          </a:p>
        </p:txBody>
      </p:sp>
    </p:spTree>
    <p:extLst>
      <p:ext uri="{BB962C8B-B14F-4D97-AF65-F5344CB8AC3E}">
        <p14:creationId xmlns:p14="http://schemas.microsoft.com/office/powerpoint/2010/main" val="897783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PT" sz="3200" b="1" dirty="0" smtClean="0"/>
              <a:t>Situação Energética Mundial</a:t>
            </a:r>
            <a:r>
              <a:rPr lang="pt-PT" sz="3200" dirty="0" smtClean="0"/>
              <a:t> </a:t>
            </a:r>
            <a:endParaRPr lang="pt-PT" sz="32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pt-PT" sz="2400" dirty="0" smtClean="0"/>
          </a:p>
          <a:p>
            <a:pPr marL="0" indent="0">
              <a:buNone/>
            </a:pPr>
            <a:endParaRPr lang="pt-PT" sz="2400" dirty="0"/>
          </a:p>
          <a:p>
            <a:pPr marL="0" indent="0">
              <a:buNone/>
            </a:pPr>
            <a:endParaRPr lang="pt-PT" sz="2400" dirty="0" smtClean="0"/>
          </a:p>
          <a:p>
            <a:pPr marL="0" indent="0">
              <a:buNone/>
            </a:pPr>
            <a:endParaRPr lang="pt-PT" sz="2400" dirty="0" smtClean="0"/>
          </a:p>
          <a:p>
            <a:pPr marL="0" indent="0">
              <a:buNone/>
            </a:pPr>
            <a:endParaRPr lang="pt-PT" sz="2400" dirty="0"/>
          </a:p>
          <a:p>
            <a:pPr marL="0" indent="0">
              <a:buNone/>
            </a:pPr>
            <a:endParaRPr lang="pt-PT" sz="2400" dirty="0" smtClean="0"/>
          </a:p>
          <a:p>
            <a:pPr marL="0" indent="0">
              <a:buNone/>
            </a:pPr>
            <a:endParaRPr lang="pt-PT" sz="2400" dirty="0"/>
          </a:p>
          <a:p>
            <a:pPr marL="0" indent="0">
              <a:buNone/>
            </a:pPr>
            <a:endParaRPr lang="pt-PT" sz="2400" dirty="0" smtClean="0"/>
          </a:p>
          <a:p>
            <a:pPr marL="0" indent="0">
              <a:buNone/>
            </a:pPr>
            <a:endParaRPr lang="pt-PT" sz="2400" dirty="0"/>
          </a:p>
          <a:p>
            <a:endParaRPr lang="pt-PT" dirty="0"/>
          </a:p>
        </p:txBody>
      </p:sp>
      <p:pic>
        <p:nvPicPr>
          <p:cNvPr id="4" name="Imagem 3"/>
          <p:cNvPicPr/>
          <p:nvPr/>
        </p:nvPicPr>
        <p:blipFill>
          <a:blip r:embed="rId2"/>
          <a:stretch>
            <a:fillRect/>
          </a:stretch>
        </p:blipFill>
        <p:spPr>
          <a:xfrm>
            <a:off x="1187625" y="1631806"/>
            <a:ext cx="6408712" cy="3957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107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12276</TotalTime>
  <Words>1650</Words>
  <Application>Microsoft Office PowerPoint</Application>
  <PresentationFormat>Apresentação no Ecrã (4:3)</PresentationFormat>
  <Paragraphs>215</Paragraphs>
  <Slides>47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47</vt:i4>
      </vt:variant>
    </vt:vector>
  </HeadingPairs>
  <TitlesOfParts>
    <vt:vector size="48" baseType="lpstr">
      <vt:lpstr>Tema do Office</vt:lpstr>
      <vt:lpstr> SITUAÇÃO ENERGÉTICA MUNDIAL     E DEGRADAÇÃO DE ENERGIA  2. CONSERVAÇÃO DA ENERGIA </vt:lpstr>
      <vt:lpstr>Objectivos</vt:lpstr>
      <vt:lpstr>Objectivos</vt:lpstr>
      <vt:lpstr>Objectivos</vt:lpstr>
      <vt:lpstr>Conteúdos</vt:lpstr>
      <vt:lpstr>Fontes de Energia</vt:lpstr>
      <vt:lpstr>Fontes de Energia</vt:lpstr>
      <vt:lpstr>Situação Energética Mundial</vt:lpstr>
      <vt:lpstr>Situação Energética Mundial </vt:lpstr>
      <vt:lpstr>Situação Energética Mundial </vt:lpstr>
      <vt:lpstr>Transformações de Energia</vt:lpstr>
      <vt:lpstr>Transformações de Energia</vt:lpstr>
      <vt:lpstr>Degradação de Energia</vt:lpstr>
      <vt:lpstr>Degradação de Energia</vt:lpstr>
      <vt:lpstr>Rendimento</vt:lpstr>
      <vt:lpstr>Rendimento</vt:lpstr>
      <vt:lpstr>Rendimento</vt:lpstr>
      <vt:lpstr>Rendimento</vt:lpstr>
      <vt:lpstr>Uso Racional de Energia</vt:lpstr>
      <vt:lpstr>Uso Racional de Energia</vt:lpstr>
      <vt:lpstr>Sistemas</vt:lpstr>
      <vt:lpstr>Sistemas</vt:lpstr>
      <vt:lpstr>Energia dos Sistemas</vt:lpstr>
      <vt:lpstr>Energia dos Sistemas</vt:lpstr>
      <vt:lpstr>Energia dos Sistemas</vt:lpstr>
      <vt:lpstr>Energia dos Sistemas</vt:lpstr>
      <vt:lpstr>Energia dos Sistemas</vt:lpstr>
      <vt:lpstr>Energia dos Sistemas</vt:lpstr>
      <vt:lpstr>Transferências de Energia: Calor</vt:lpstr>
      <vt:lpstr>Transferências de Energia: Calor</vt:lpstr>
      <vt:lpstr>Transferências de Energia: Calor</vt:lpstr>
      <vt:lpstr>Transferências de Energia: Trabalho</vt:lpstr>
      <vt:lpstr>Transferências de Energia: Trabalho</vt:lpstr>
      <vt:lpstr>Transferências de Energia: Potência</vt:lpstr>
      <vt:lpstr>Transferências de Energia: Potência</vt:lpstr>
      <vt:lpstr>Transferências de Energia: Potência</vt:lpstr>
      <vt:lpstr>Transferências de Energia: Potência</vt:lpstr>
      <vt:lpstr>Transferências de Energia: Radiação</vt:lpstr>
      <vt:lpstr>Transferências de Energia: Radiação</vt:lpstr>
      <vt:lpstr>Transferências de Energia: Radiação</vt:lpstr>
      <vt:lpstr>Conservação da Energia</vt:lpstr>
      <vt:lpstr>Conservação da Energia</vt:lpstr>
      <vt:lpstr>Conservação da Energia</vt:lpstr>
      <vt:lpstr>Conservação da Energia</vt:lpstr>
      <vt:lpstr>Conservação da Energia</vt:lpstr>
      <vt:lpstr>Conservação da Energia</vt:lpstr>
      <vt:lpstr>Conservação da Energia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0. DAS FONTES DE ENERGIA AO UTILIZADOR </dc:title>
  <dc:creator>Nelson</dc:creator>
  <cp:lastModifiedBy>Nelson</cp:lastModifiedBy>
  <cp:revision>217</cp:revision>
  <dcterms:created xsi:type="dcterms:W3CDTF">2011-03-10T15:48:38Z</dcterms:created>
  <dcterms:modified xsi:type="dcterms:W3CDTF">2011-05-27T17:06:22Z</dcterms:modified>
</cp:coreProperties>
</file>